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5" r:id="rId3"/>
    <p:sldId id="257" r:id="rId4"/>
    <p:sldId id="258" r:id="rId5"/>
    <p:sldId id="263" r:id="rId6"/>
    <p:sldId id="259" r:id="rId7"/>
    <p:sldId id="264" r:id="rId8"/>
    <p:sldId id="260" r:id="rId9"/>
    <p:sldId id="267" r:id="rId10"/>
    <p:sldId id="261" r:id="rId11"/>
    <p:sldId id="266" r:id="rId12"/>
    <p:sldId id="271" r:id="rId13"/>
    <p:sldId id="262"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1D8BD707-D9CF-40AE-B4C6-C98DA3205C09}" type="datetimeFigureOut">
              <a:rPr lang="en-US" smtClean="0"/>
              <a:pPr/>
              <a:t>12/13/2018</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6097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494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681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372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380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579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869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308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960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30523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1D8BD707-D9CF-40AE-B4C6-C98DA3205C09}" type="datetimeFigureOut">
              <a:rPr lang="en-US" smtClean="0"/>
              <a:pPr/>
              <a:t>12/13/2018</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2014662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1D8BD707-D9CF-40AE-B4C6-C98DA3205C09}" type="datetimeFigureOut">
              <a:rPr lang="en-US" smtClean="0"/>
              <a:pPr/>
              <a:t>12/13/2018</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530857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normAutofit/>
          </a:bodyPr>
          <a:lstStyle/>
          <a:p>
            <a:pPr algn="ctr"/>
            <a:r>
              <a:rPr lang="ja-JP" altLang="en-US" sz="6600" dirty="0"/>
              <a:t>プロヴディフ</a:t>
            </a:r>
            <a:endParaRPr lang="bg-BG" sz="6600" dirty="0"/>
          </a:p>
        </p:txBody>
      </p:sp>
      <p:sp>
        <p:nvSpPr>
          <p:cNvPr id="3" name="Subtitle 2"/>
          <p:cNvSpPr>
            <a:spLocks noGrp="1"/>
          </p:cNvSpPr>
          <p:nvPr>
            <p:ph type="subTitle" idx="1"/>
          </p:nvPr>
        </p:nvSpPr>
        <p:spPr>
          <a:xfrm>
            <a:off x="1062732" y="1752600"/>
            <a:ext cx="6400800" cy="4800600"/>
          </a:xfrm>
        </p:spPr>
        <p:txBody>
          <a:bodyPr>
            <a:normAutofit/>
          </a:bodyPr>
          <a:lstStyle/>
          <a:p>
            <a:pPr marL="457200" indent="-457200">
              <a:buFont typeface="Arial" panose="020B0604020202020204" pitchFamily="34" charset="0"/>
              <a:buChar char="•"/>
            </a:pPr>
            <a:r>
              <a:rPr lang="ja-JP" altLang="en-US" dirty="0"/>
              <a:t>ジュマヤ・モス</a:t>
            </a:r>
            <a:r>
              <a:rPr lang="ja-JP" altLang="en-US" dirty="0" smtClean="0"/>
              <a:t>ク</a:t>
            </a:r>
            <a:r>
              <a:rPr lang="en-US" altLang="ja-JP" dirty="0"/>
              <a:t> </a:t>
            </a:r>
            <a:r>
              <a:rPr lang="en-US" altLang="ja-JP" dirty="0" smtClean="0"/>
              <a:t> /      </a:t>
            </a:r>
            <a:r>
              <a:rPr lang="ja-JP" altLang="en-US" dirty="0" smtClean="0"/>
              <a:t>大</a:t>
            </a:r>
            <a:r>
              <a:rPr lang="ja-JP" altLang="en-US" dirty="0"/>
              <a:t>きいバジリ</a:t>
            </a:r>
            <a:r>
              <a:rPr lang="ja-JP" altLang="en-US" dirty="0" smtClean="0"/>
              <a:t>カ</a:t>
            </a:r>
            <a:endParaRPr lang="en-US" altLang="ja-JP" dirty="0" smtClean="0"/>
          </a:p>
          <a:p>
            <a:pPr marL="457200" indent="-457200">
              <a:buFont typeface="Arial" panose="020B0604020202020204" pitchFamily="34" charset="0"/>
              <a:buChar char="•"/>
            </a:pPr>
            <a:endParaRPr lang="en-US" altLang="ja-JP" dirty="0"/>
          </a:p>
          <a:p>
            <a:pPr marL="457200" indent="-457200">
              <a:buFont typeface="Arial" panose="020B0604020202020204" pitchFamily="34" charset="0"/>
              <a:buChar char="•"/>
            </a:pPr>
            <a:endParaRPr lang="en-US" altLang="ja-JP" dirty="0" smtClean="0"/>
          </a:p>
          <a:p>
            <a:pPr marL="457200" indent="-457200">
              <a:buFont typeface="Arial" panose="020B0604020202020204" pitchFamily="34" charset="0"/>
              <a:buChar char="•"/>
            </a:pPr>
            <a:endParaRPr lang="en-US" altLang="ja-JP" dirty="0" smtClean="0"/>
          </a:p>
          <a:p>
            <a:pPr marL="457200" indent="-457200">
              <a:buFont typeface="Arial" panose="020B0604020202020204" pitchFamily="34" charset="0"/>
              <a:buChar char="•"/>
            </a:pPr>
            <a:endParaRPr lang="en-US" altLang="ja-JP" dirty="0"/>
          </a:p>
          <a:p>
            <a:pPr marL="457200" indent="-457200">
              <a:buFont typeface="Arial" panose="020B0604020202020204" pitchFamily="34" charset="0"/>
              <a:buChar char="•"/>
            </a:pPr>
            <a:endParaRPr lang="en-US" altLang="ja-JP" dirty="0"/>
          </a:p>
          <a:p>
            <a:pPr algn="r"/>
            <a:r>
              <a:rPr lang="ja-JP" altLang="en-US" sz="2000" dirty="0"/>
              <a:t>ヒトヴァ・モニカ</a:t>
            </a:r>
            <a:r>
              <a:rPr lang="en-US" altLang="ja-JP" sz="2000" dirty="0" smtClean="0"/>
              <a:t/>
            </a:r>
            <a:br>
              <a:rPr lang="en-US" altLang="ja-JP" sz="2000" dirty="0" smtClean="0"/>
            </a:br>
            <a:endParaRPr lang="bg-BG" sz="2000" dirty="0"/>
          </a:p>
        </p:txBody>
      </p:sp>
      <p:pic>
        <p:nvPicPr>
          <p:cNvPr id="4098" name="Picture 2" descr="&amp;Scy;&amp;vcy;&amp;hardcy;&amp;rcy;&amp;zcy;&amp;acy;&amp;ncy;&amp;ocy; &amp;icy;&amp;zcy;&amp;ocy;&amp;bcy;&amp;rcy;&amp;acy;&amp;zhcy;&amp;iecy;&amp;ncy;&amp;icy;&amp;ie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433" y="2209800"/>
            <a:ext cx="3337069" cy="2505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mp;Rcy;&amp;iecy;&amp;zcy;&amp;ucy;&amp;lcy;&amp;tcy;&amp;acy;&amp;tcy; &amp;scy; &amp;icy;&amp;zcy;&amp;ocy;&amp;bcy;&amp;rcy;&amp;acy;&amp;zhcy;&amp;iecy;&amp;ncy;&amp;icy;&amp;iecy; &amp;zcy;&amp;acy; &amp;gcy;&amp;ocy;&amp;lcy;&amp;yacy;&amp;mcy;&amp;acy;&amp;tcy;&amp;acy; &amp;bcy;&amp;acy;&amp;zcy;&amp;icy;&amp;lcy;&amp;icy;&amp;kcy;&amp;acy; &amp;pcy;&amp;lcy;&amp;ocy;&amp;vcy;&amp;dcy;&amp;icy;&amp;v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951" y="2209800"/>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321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大きいバジリカ</a:t>
            </a:r>
            <a:endParaRPr lang="bg-BG"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ja-JP" altLang="en-US" dirty="0" smtClean="0"/>
              <a:t>バジリカの大きさから司教の教会だと判断されています</a:t>
            </a:r>
            <a:endParaRPr lang="en-US" altLang="ja-JP" dirty="0" smtClean="0"/>
          </a:p>
          <a:p>
            <a:pPr>
              <a:buFont typeface="Wingdings" panose="05000000000000000000" pitchFamily="2" charset="2"/>
              <a:buChar char="q"/>
            </a:pPr>
            <a:r>
              <a:rPr lang="ja-JP" altLang="en-US" dirty="0" smtClean="0"/>
              <a:t>建物はほとんど破壊されていますが、まだ残っているのは美しいモザイクです。</a:t>
            </a:r>
            <a:endParaRPr lang="en-US" altLang="ja-JP" dirty="0" smtClean="0"/>
          </a:p>
          <a:p>
            <a:pPr>
              <a:buFont typeface="Wingdings" panose="05000000000000000000" pitchFamily="2" charset="2"/>
              <a:buChar char="q"/>
            </a:pPr>
            <a:r>
              <a:rPr lang="ja-JP" altLang="en-US" dirty="0" smtClean="0"/>
              <a:t>建物の三つの部分がそれぞれ違うモザイクで飾ってありますから、専門家によるとそれぞれのモザイクが違う芸術家によって作られたと思われています。</a:t>
            </a:r>
            <a:endParaRPr lang="bg-BG" dirty="0"/>
          </a:p>
        </p:txBody>
      </p:sp>
    </p:spTree>
    <p:extLst>
      <p:ext uri="{BB962C8B-B14F-4D97-AF65-F5344CB8AC3E}">
        <p14:creationId xmlns:p14="http://schemas.microsoft.com/office/powerpoint/2010/main" val="166130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endParaRPr lang="bg-BG"/>
          </a:p>
        </p:txBody>
      </p:sp>
      <p:pic>
        <p:nvPicPr>
          <p:cNvPr id="5122" name="Picture 2" descr="&amp;Rcy;&amp;iecy;&amp;zcy;&amp;ucy;&amp;lcy;&amp;tcy;&amp;acy;&amp;tcy; &amp;scy; &amp;icy;&amp;zcy;&amp;ocy;&amp;bcy;&amp;rcy;&amp;acy;&amp;zhcy;&amp;iecy;&amp;ncy;&amp;icy;&amp;iecy; &amp;zcy;&amp;acy; &amp;gcy;&amp;ocy;&amp;lcy;&amp;yacy;&amp;mcy;&amp;acy;&amp;tcy;&amp;acy; &amp;bcy;&amp;acy;&amp;zcy;&amp;icy;&amp;lcy;&amp;icy;&amp;kcy;&amp;acy; &amp;pcy;&amp;lcy;&amp;ocy;&amp;vcy;&amp;dcy;&amp;icy;&amp;v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1676400"/>
            <a:ext cx="699135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51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endParaRPr lang="bg-BG"/>
          </a:p>
        </p:txBody>
      </p:sp>
      <p:pic>
        <p:nvPicPr>
          <p:cNvPr id="9218" name="Picture 2" descr="&amp;Rcy;&amp;iecy;&amp;zcy;&amp;ucy;&amp;lcy;&amp;tcy;&amp;acy;&amp;tcy; &amp;scy; &amp;icy;&amp;zcy;&amp;ocy;&amp;bcy;&amp;rcy;&amp;acy;&amp;zhcy;&amp;iecy;&amp;ncy;&amp;icy;&amp;iecy; &amp;zcy;&amp;acy; &amp;gcy;&amp;ocy;&amp;lcy;&amp;yacy;&amp;mcy;&amp;acy;&amp;tcy;&amp;acy; &amp;bcy;&amp;acy;&amp;zcy;&amp;icy;&amp;lcy;&amp;icy;&amp;kcy;&amp;acy; &amp;pcy;&amp;lcy;&amp;ocy;&amp;vcy;&amp;dcy;&amp;icy;&amp;v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7" y="533400"/>
            <a:ext cx="9002946"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795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大きいバジリカ</a:t>
            </a:r>
            <a:endParaRPr lang="bg-BG"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altLang="ja-JP" dirty="0"/>
              <a:t>2014</a:t>
            </a:r>
            <a:r>
              <a:rPr lang="ja-JP" altLang="en-US" dirty="0" smtClean="0"/>
              <a:t>年</a:t>
            </a:r>
            <a:r>
              <a:rPr lang="en-US" altLang="ja-JP" dirty="0" smtClean="0"/>
              <a:t>9</a:t>
            </a:r>
            <a:r>
              <a:rPr lang="ja-JP" altLang="en-US" dirty="0" smtClean="0"/>
              <a:t>月から</a:t>
            </a:r>
            <a:r>
              <a:rPr lang="ja-JP" altLang="en-US" dirty="0"/>
              <a:t>バジリ</a:t>
            </a:r>
            <a:r>
              <a:rPr lang="ja-JP" altLang="en-US" dirty="0" smtClean="0"/>
              <a:t>カの回復のプロジェクトが始まっています。</a:t>
            </a:r>
            <a:endParaRPr lang="en-US" altLang="ja-JP" dirty="0" smtClean="0"/>
          </a:p>
          <a:p>
            <a:pPr>
              <a:buFont typeface="Wingdings" panose="05000000000000000000" pitchFamily="2" charset="2"/>
              <a:buChar char="q"/>
            </a:pPr>
            <a:r>
              <a:rPr lang="ja-JP" altLang="en-US" dirty="0" smtClean="0"/>
              <a:t>２階</a:t>
            </a:r>
            <a:r>
              <a:rPr lang="ja-JP" altLang="en-US" dirty="0"/>
              <a:t>建て</a:t>
            </a:r>
            <a:r>
              <a:rPr lang="ja-JP" altLang="en-US" dirty="0" smtClean="0"/>
              <a:t>の</a:t>
            </a:r>
            <a:r>
              <a:rPr lang="ja-JP" altLang="en-US" dirty="0"/>
              <a:t>建</a:t>
            </a:r>
            <a:r>
              <a:rPr lang="ja-JP" altLang="en-US" dirty="0" smtClean="0"/>
              <a:t>物を作り、モザイクなどが自由に見られるようになります。</a:t>
            </a:r>
            <a:endParaRPr lang="en-US" altLang="ja-JP" dirty="0" smtClean="0"/>
          </a:p>
          <a:p>
            <a:pPr>
              <a:buFont typeface="Wingdings" panose="05000000000000000000" pitchFamily="2" charset="2"/>
              <a:buChar char="q"/>
            </a:pPr>
            <a:r>
              <a:rPr lang="ja-JP" altLang="en-US" dirty="0" smtClean="0"/>
              <a:t>回復のプロジェクトは</a:t>
            </a:r>
            <a:r>
              <a:rPr lang="en-US" altLang="ja-JP" dirty="0" smtClean="0"/>
              <a:t>490</a:t>
            </a:r>
            <a:r>
              <a:rPr lang="ja-JP" altLang="en-US" dirty="0" smtClean="0"/>
              <a:t>万レバ（</a:t>
            </a:r>
            <a:r>
              <a:rPr lang="en-US" altLang="ja-JP" dirty="0" smtClean="0"/>
              <a:t>3</a:t>
            </a:r>
            <a:r>
              <a:rPr lang="ja-JP" altLang="en-US" dirty="0" smtClean="0"/>
              <a:t>億円ぐらい）かかる予定です。</a:t>
            </a:r>
            <a:endParaRPr lang="bg-BG" dirty="0"/>
          </a:p>
        </p:txBody>
      </p:sp>
    </p:spTree>
    <p:extLst>
      <p:ext uri="{BB962C8B-B14F-4D97-AF65-F5344CB8AC3E}">
        <p14:creationId xmlns:p14="http://schemas.microsoft.com/office/powerpoint/2010/main" val="44048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endParaRPr lang="bg-BG"/>
          </a:p>
        </p:txBody>
      </p:sp>
      <p:pic>
        <p:nvPicPr>
          <p:cNvPr id="7170" name="Picture 2" descr="&amp;Rcy;&amp;iecy;&amp;zcy;&amp;ucy;&amp;lcy;&amp;tcy;&amp;acy;&amp;tcy; &amp;scy; &amp;icy;&amp;zcy;&amp;ocy;&amp;bcy;&amp;rcy;&amp;acy;&amp;zhcy;&amp;iecy;&amp;ncy;&amp;icy;&amp;iecy; &amp;zcy;&amp;acy; &amp;gcy;&amp;ocy;&amp;lcy;&amp;yacy;&amp;mcy;&amp;acy;&amp;tcy;&amp;acy; &amp;bcy;&amp;acy;&amp;zcy;&amp;icy;&amp;lcy;&amp;icy;&amp;kcy;&amp;acy; &amp;pcy;&amp;lcy;&amp;ocy;&amp;vcy;&amp;dcy;&amp;icy;&amp;v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58" y="1143000"/>
            <a:ext cx="8901099"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900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endParaRPr lang="bg-BG"/>
          </a:p>
        </p:txBody>
      </p:sp>
      <p:pic>
        <p:nvPicPr>
          <p:cNvPr id="8194" name="Picture 2" descr="&amp;Scy;&amp;vcy;&amp;hardcy;&amp;rcy;&amp;zcy;&amp;acy;&amp;ncy;&amp;ocy; &amp;icy;&amp;zcy;&amp;ocy;&amp;bcy;&amp;rcy;&amp;acy;&amp;zhcy;&amp;iecy;&amp;ncy;&amp;icy;&amp;ie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01" y="762000"/>
            <a:ext cx="8809198" cy="559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278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endParaRPr lang="bg-BG"/>
          </a:p>
        </p:txBody>
      </p:sp>
      <p:pic>
        <p:nvPicPr>
          <p:cNvPr id="10242" name="Picture 2" descr="&amp;Rcy;&amp;iecy;&amp;zcy;&amp;ucy;&amp;lcy;&amp;tcy;&amp;acy;&amp;tcy; &amp;scy; &amp;icy;&amp;zcy;&amp;ocy;&amp;bcy;&amp;rcy;&amp;acy;&amp;zhcy;&amp;iecy;&amp;ncy;&amp;icy;&amp;iecy; &amp;zcy;&amp;acy; goseichou arigato gozaimash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6876"/>
            <a:ext cx="9067800" cy="623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5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ジュマヤ・モスク</a:t>
            </a:r>
            <a:endParaRPr lang="bg-BG" dirty="0"/>
          </a:p>
        </p:txBody>
      </p:sp>
      <p:sp>
        <p:nvSpPr>
          <p:cNvPr id="3" name="Content Placeholder 2"/>
          <p:cNvSpPr>
            <a:spLocks noGrp="1"/>
          </p:cNvSpPr>
          <p:nvPr>
            <p:ph idx="1"/>
          </p:nvPr>
        </p:nvSpPr>
        <p:spPr/>
        <p:txBody>
          <a:bodyPr/>
          <a:lstStyle/>
          <a:p>
            <a:endParaRPr lang="bg-BG"/>
          </a:p>
        </p:txBody>
      </p:sp>
      <p:pic>
        <p:nvPicPr>
          <p:cNvPr id="3074" name="Picture 2" descr="&amp;Rcy;&amp;iecy;&amp;zcy;&amp;ucy;&amp;lcy;&amp;tcy;&amp;acy;&amp;tcy; &amp;scy; &amp;icy;&amp;zcy;&amp;ocy;&amp;bcy;&amp;rcy;&amp;acy;&amp;zhcy;&amp;iecy;&amp;ncy;&amp;icy;&amp;iecy; &amp;zcy;&amp;acy; &amp;dcy;&amp;zhcy;&amp;ucy;&amp;mcy;&amp;acy;&amp;yacy; &amp;dcy;&amp;zhcy;&amp;acy;&amp;mcy;&amp;icy;&amp;y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1600200"/>
            <a:ext cx="6991350"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05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ジュマヤ・モスク</a:t>
            </a:r>
            <a:endParaRPr lang="bg-BG"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ja-JP" altLang="en-US" dirty="0" smtClean="0"/>
              <a:t>ジュマヤ・モスクはプロヴディフの主なモスクです。</a:t>
            </a:r>
            <a:endParaRPr lang="en-US" altLang="ja-JP" dirty="0" smtClean="0"/>
          </a:p>
          <a:p>
            <a:pPr>
              <a:buFont typeface="Wingdings" panose="05000000000000000000" pitchFamily="2" charset="2"/>
              <a:buChar char="q"/>
            </a:pPr>
            <a:r>
              <a:rPr lang="ja-JP" altLang="en-US" dirty="0"/>
              <a:t>長</a:t>
            </a:r>
            <a:r>
              <a:rPr lang="ja-JP" altLang="en-US" dirty="0" smtClean="0"/>
              <a:t>さ：　４０ｍ　広さ：３０ｍ</a:t>
            </a:r>
            <a:endParaRPr lang="en-US" altLang="ja-JP" dirty="0" smtClean="0"/>
          </a:p>
          <a:p>
            <a:pPr>
              <a:buFont typeface="Wingdings" panose="05000000000000000000" pitchFamily="2" charset="2"/>
              <a:buChar char="q"/>
            </a:pPr>
            <a:r>
              <a:rPr lang="ja-JP" altLang="en-US" dirty="0"/>
              <a:t>バルカン半</a:t>
            </a:r>
            <a:r>
              <a:rPr lang="ja-JP" altLang="en-US" dirty="0" smtClean="0"/>
              <a:t>島のトップ１０大きいモスクの一つです</a:t>
            </a:r>
            <a:endParaRPr lang="en-US" altLang="ja-JP" dirty="0" smtClean="0"/>
          </a:p>
          <a:p>
            <a:pPr>
              <a:buFont typeface="Wingdings" panose="05000000000000000000" pitchFamily="2" charset="2"/>
              <a:buChar char="q"/>
            </a:pPr>
            <a:r>
              <a:rPr lang="ja-JP" altLang="en-US" dirty="0"/>
              <a:t>造られ</a:t>
            </a:r>
            <a:r>
              <a:rPr lang="ja-JP" altLang="en-US" dirty="0" smtClean="0"/>
              <a:t>る</a:t>
            </a:r>
            <a:r>
              <a:rPr lang="ja-JP" altLang="en-US" dirty="0"/>
              <a:t>前</a:t>
            </a:r>
            <a:r>
              <a:rPr lang="ja-JP" altLang="en-US" dirty="0" smtClean="0"/>
              <a:t>にあの場所にはキリスト教の教会がありました</a:t>
            </a:r>
            <a:endParaRPr lang="en-US" altLang="ja-JP" dirty="0" smtClean="0"/>
          </a:p>
          <a:p>
            <a:pPr>
              <a:buFont typeface="Wingdings" panose="05000000000000000000" pitchFamily="2" charset="2"/>
              <a:buChar char="q"/>
            </a:pPr>
            <a:r>
              <a:rPr lang="ja-JP" altLang="en-US" dirty="0" smtClean="0"/>
              <a:t>１３６４年頃に建てられました。</a:t>
            </a:r>
            <a:endParaRPr lang="bg-BG" dirty="0"/>
          </a:p>
        </p:txBody>
      </p:sp>
    </p:spTree>
    <p:extLst>
      <p:ext uri="{BB962C8B-B14F-4D97-AF65-F5344CB8AC3E}">
        <p14:creationId xmlns:p14="http://schemas.microsoft.com/office/powerpoint/2010/main" val="347763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ジュマヤ・モスク</a:t>
            </a:r>
            <a:endParaRPr lang="bg-BG"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ja-JP" altLang="en-US" dirty="0"/>
              <a:t>一</a:t>
            </a:r>
            <a:r>
              <a:rPr lang="ja-JP" altLang="en-US" dirty="0" smtClean="0"/>
              <a:t>度破壊され、また１４２１～１４５１年頃にスルタン・ムラッドによって建てられました。</a:t>
            </a:r>
            <a:endParaRPr lang="en-US" altLang="ja-JP" dirty="0" smtClean="0"/>
          </a:p>
          <a:p>
            <a:pPr>
              <a:buFont typeface="Wingdings" panose="05000000000000000000" pitchFamily="2" charset="2"/>
              <a:buChar char="q"/>
            </a:pPr>
            <a:r>
              <a:rPr lang="ja-JP" altLang="en-US" dirty="0" smtClean="0"/>
              <a:t>ドームが九つあります（ほとんどのモスクは１つしかありません）</a:t>
            </a:r>
            <a:endParaRPr lang="en-US" altLang="ja-JP" dirty="0" smtClean="0"/>
          </a:p>
          <a:p>
            <a:pPr>
              <a:buFont typeface="Wingdings" panose="05000000000000000000" pitchFamily="2" charset="2"/>
              <a:buChar char="q"/>
            </a:pPr>
            <a:r>
              <a:rPr lang="ja-JP" altLang="en-US" dirty="0"/>
              <a:t>中に入る</a:t>
            </a:r>
            <a:r>
              <a:rPr lang="ja-JP" altLang="en-US" dirty="0" smtClean="0"/>
              <a:t>と、壁に美しい模様が見られます</a:t>
            </a:r>
            <a:endParaRPr lang="en-US" altLang="ja-JP" dirty="0" smtClean="0"/>
          </a:p>
          <a:p>
            <a:pPr>
              <a:buFont typeface="Wingdings" panose="05000000000000000000" pitchFamily="2" charset="2"/>
              <a:buChar char="q"/>
            </a:pPr>
            <a:r>
              <a:rPr lang="ja-JP" altLang="en-US" dirty="0"/>
              <a:t>コーラ</a:t>
            </a:r>
            <a:r>
              <a:rPr lang="ja-JP" altLang="en-US" dirty="0" smtClean="0"/>
              <a:t>ンの引用もかかれています　（１７世紀）</a:t>
            </a:r>
            <a:endParaRPr lang="bg-BG" dirty="0"/>
          </a:p>
        </p:txBody>
      </p:sp>
    </p:spTree>
    <p:extLst>
      <p:ext uri="{BB962C8B-B14F-4D97-AF65-F5344CB8AC3E}">
        <p14:creationId xmlns:p14="http://schemas.microsoft.com/office/powerpoint/2010/main" val="1178392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endParaRPr lang="bg-BG"/>
          </a:p>
        </p:txBody>
      </p:sp>
      <p:pic>
        <p:nvPicPr>
          <p:cNvPr id="1026" name="Picture 2" descr="&amp;Rcy;&amp;iecy;&amp;zcy;&amp;ucy;&amp;lcy;&amp;tcy;&amp;acy;&amp;tcy; &amp;scy; &amp;icy;&amp;zcy;&amp;ocy;&amp;bcy;&amp;rcy;&amp;acy;&amp;zhcy;&amp;iecy;&amp;ncy;&amp;icy;&amp;iecy; &amp;zcy;&amp;acy; &amp;dcy;&amp;zhcy;&amp;ucy;&amp;mcy;&amp;acy;&amp;yacy; &amp;dcy;&amp;zhcy;&amp;acy;&amp;mcy;&amp;icy;&amp;y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90" y="685800"/>
            <a:ext cx="8429514" cy="565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4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ジュマヤ・モスク</a:t>
            </a:r>
            <a:endParaRPr lang="bg-BG" dirty="0"/>
          </a:p>
        </p:txBody>
      </p:sp>
      <p:sp>
        <p:nvSpPr>
          <p:cNvPr id="3" name="Content Placeholder 2"/>
          <p:cNvSpPr>
            <a:spLocks noGrp="1"/>
          </p:cNvSpPr>
          <p:nvPr>
            <p:ph idx="1"/>
          </p:nvPr>
        </p:nvSpPr>
        <p:spPr>
          <a:xfrm>
            <a:off x="458707" y="2514600"/>
            <a:ext cx="8065294" cy="3766185"/>
          </a:xfrm>
        </p:spPr>
        <p:txBody>
          <a:bodyPr>
            <a:normAutofit/>
          </a:bodyPr>
          <a:lstStyle/>
          <a:p>
            <a:pPr>
              <a:buFont typeface="Wingdings" panose="05000000000000000000" pitchFamily="2" charset="2"/>
              <a:buChar char="q"/>
            </a:pPr>
            <a:r>
              <a:rPr lang="ja-JP" altLang="en-US" sz="2800" dirty="0"/>
              <a:t>元</a:t>
            </a:r>
            <a:r>
              <a:rPr lang="ja-JP" altLang="en-US" sz="2800" dirty="0" smtClean="0"/>
              <a:t>々二つの入り口がありました　（東側と北側）</a:t>
            </a:r>
            <a:endParaRPr lang="en-US" altLang="ja-JP" sz="2800" dirty="0" smtClean="0"/>
          </a:p>
          <a:p>
            <a:pPr>
              <a:buFont typeface="Wingdings" panose="05000000000000000000" pitchFamily="2" charset="2"/>
              <a:buChar char="q"/>
            </a:pPr>
            <a:r>
              <a:rPr lang="ja-JP" altLang="en-US" sz="2800" dirty="0"/>
              <a:t>現在</a:t>
            </a:r>
            <a:r>
              <a:rPr lang="ja-JP" altLang="en-US" sz="2800" dirty="0" smtClean="0"/>
              <a:t>は北側の入り口だけが使われています。</a:t>
            </a:r>
            <a:endParaRPr lang="en-US" altLang="ja-JP" sz="2800" dirty="0" smtClean="0"/>
          </a:p>
          <a:p>
            <a:pPr>
              <a:buFont typeface="Wingdings" panose="05000000000000000000" pitchFamily="2" charset="2"/>
              <a:buChar char="q"/>
            </a:pPr>
            <a:r>
              <a:rPr lang="ja-JP" altLang="en-US" sz="2800" dirty="0" smtClean="0"/>
              <a:t>モスクの東北側にはミナレットが立っています。</a:t>
            </a:r>
            <a:endParaRPr lang="en-US" altLang="ja-JP" sz="2800" dirty="0" smtClean="0"/>
          </a:p>
          <a:p>
            <a:pPr>
              <a:buFont typeface="Wingdings" panose="05000000000000000000" pitchFamily="2" charset="2"/>
              <a:buChar char="q"/>
            </a:pPr>
            <a:endParaRPr lang="bg-BG" sz="2800" dirty="0"/>
          </a:p>
        </p:txBody>
      </p:sp>
    </p:spTree>
    <p:extLst>
      <p:ext uri="{BB962C8B-B14F-4D97-AF65-F5344CB8AC3E}">
        <p14:creationId xmlns:p14="http://schemas.microsoft.com/office/powerpoint/2010/main" val="7331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endParaRPr lang="bg-BG"/>
          </a:p>
        </p:txBody>
      </p:sp>
      <p:pic>
        <p:nvPicPr>
          <p:cNvPr id="2050" name="Picture 2" descr="&amp;Rcy;&amp;iecy;&amp;zcy;&amp;ucy;&amp;lcy;&amp;tcy;&amp;acy;&amp;tcy; &amp;scy; &amp;icy;&amp;zcy;&amp;ocy;&amp;bcy;&amp;rcy;&amp;acy;&amp;zhcy;&amp;iecy;&amp;ncy;&amp;icy;&amp;iecy; &amp;zcy;&amp;acy; &amp;dcy;&amp;zhcy;&amp;ucy;&amp;mcy;&amp;acy;&amp;yacy; &amp;dcy;&amp;zhcy;&amp;acy;&amp;mcy;&amp;icy;&amp;y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01" y="381000"/>
            <a:ext cx="8753398"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0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大きいバジリカ</a:t>
            </a:r>
            <a:endParaRPr lang="bg-BG"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ja-JP" altLang="en-US" dirty="0" smtClean="0"/>
              <a:t>５</a:t>
            </a:r>
            <a:r>
              <a:rPr lang="en-US" altLang="ja-JP" dirty="0" smtClean="0"/>
              <a:t>-</a:t>
            </a:r>
            <a:r>
              <a:rPr lang="ja-JP" altLang="en-US" dirty="0" smtClean="0"/>
              <a:t>６世紀に建てられ、ブルガリアの一番古いキリスト教の教会だと思われています</a:t>
            </a:r>
            <a:endParaRPr lang="en-US" altLang="ja-JP" dirty="0" smtClean="0"/>
          </a:p>
          <a:p>
            <a:pPr>
              <a:buFont typeface="Wingdings" panose="05000000000000000000" pitchFamily="2" charset="2"/>
              <a:buChar char="q"/>
            </a:pPr>
            <a:r>
              <a:rPr lang="ja-JP" altLang="en-US" dirty="0"/>
              <a:t>バルカン半</a:t>
            </a:r>
            <a:r>
              <a:rPr lang="ja-JP" altLang="en-US" dirty="0" smtClean="0"/>
              <a:t>島の一番古い教会の一つでもあります</a:t>
            </a:r>
            <a:endParaRPr lang="en-US" altLang="ja-JP" dirty="0" smtClean="0"/>
          </a:p>
          <a:p>
            <a:pPr>
              <a:buFont typeface="Wingdings" panose="05000000000000000000" pitchFamily="2" charset="2"/>
              <a:buChar char="q"/>
            </a:pPr>
            <a:r>
              <a:rPr lang="ja-JP" altLang="en-US" dirty="0"/>
              <a:t>建物</a:t>
            </a:r>
            <a:r>
              <a:rPr lang="ja-JP" altLang="en-US" dirty="0" smtClean="0"/>
              <a:t>が三つの部分に分けられていました</a:t>
            </a:r>
            <a:endParaRPr lang="en-US" altLang="ja-JP" dirty="0" smtClean="0"/>
          </a:p>
          <a:p>
            <a:pPr>
              <a:buFont typeface="Wingdings" panose="05000000000000000000" pitchFamily="2" charset="2"/>
              <a:buChar char="q"/>
            </a:pPr>
            <a:r>
              <a:rPr lang="ja-JP" altLang="en-US" dirty="0"/>
              <a:t>長</a:t>
            </a:r>
            <a:r>
              <a:rPr lang="ja-JP" altLang="en-US" dirty="0" smtClean="0"/>
              <a:t>さ：８６ｍ　広さ：３９ｍ</a:t>
            </a:r>
            <a:endParaRPr lang="en-US" altLang="ja-JP" dirty="0" smtClean="0"/>
          </a:p>
          <a:p>
            <a:pPr>
              <a:buFont typeface="Wingdings" panose="05000000000000000000" pitchFamily="2" charset="2"/>
              <a:buChar char="q"/>
            </a:pPr>
            <a:r>
              <a:rPr lang="ja-JP" altLang="en-US" dirty="0" smtClean="0"/>
              <a:t>太くて長い桁が１４本ありました</a:t>
            </a:r>
            <a:endParaRPr lang="en-US" altLang="ja-JP" dirty="0" smtClean="0"/>
          </a:p>
          <a:p>
            <a:pPr>
              <a:buFont typeface="Wingdings" panose="05000000000000000000" pitchFamily="2" charset="2"/>
              <a:buChar char="q"/>
            </a:pPr>
            <a:endParaRPr lang="bg-BG" dirty="0"/>
          </a:p>
        </p:txBody>
      </p:sp>
    </p:spTree>
    <p:extLst>
      <p:ext uri="{BB962C8B-B14F-4D97-AF65-F5344CB8AC3E}">
        <p14:creationId xmlns:p14="http://schemas.microsoft.com/office/powerpoint/2010/main" val="418997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ja-JP" altLang="en-US" dirty="0"/>
              <a:t>大きいバジリカ</a:t>
            </a:r>
            <a:endParaRPr lang="bg-BG" dirty="0"/>
          </a:p>
        </p:txBody>
      </p:sp>
      <p:sp>
        <p:nvSpPr>
          <p:cNvPr id="3" name="Content Placeholder 2"/>
          <p:cNvSpPr>
            <a:spLocks noGrp="1"/>
          </p:cNvSpPr>
          <p:nvPr>
            <p:ph idx="1"/>
          </p:nvPr>
        </p:nvSpPr>
        <p:spPr/>
        <p:txBody>
          <a:bodyPr/>
          <a:lstStyle/>
          <a:p>
            <a:endParaRPr lang="bg-BG"/>
          </a:p>
        </p:txBody>
      </p:sp>
      <p:pic>
        <p:nvPicPr>
          <p:cNvPr id="6146" name="Picture 2" descr="&amp;Rcy;&amp;iecy;&amp;zcy;&amp;ucy;&amp;lcy;&amp;tcy;&amp;acy;&amp;tcy; &amp;scy; &amp;icy;&amp;zcy;&amp;ocy;&amp;bcy;&amp;rcy;&amp;acy;&amp;zhcy;&amp;iecy;&amp;ncy;&amp;icy;&amp;iecy; &amp;zcy;&amp;acy; &amp;gcy;&amp;ocy;&amp;lcy;&amp;yacy;&amp;mcy;&amp;acy;&amp;tcy;&amp;acy; &amp;bcy;&amp;acy;&amp;zcy;&amp;icy;&amp;lcy;&amp;icy;&amp;kcy;&amp;acy; &amp;pcy;&amp;lcy;&amp;ocy;&amp;vcy;&amp;dcy;&amp;icy;&amp;v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1600200"/>
            <a:ext cx="6991350" cy="463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297212"/>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45</TotalTime>
  <Words>536</Words>
  <Application>Microsoft Office PowerPoint</Application>
  <PresentationFormat>On-screen Show (4:3)</PresentationFormat>
  <Paragraphs>39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Calibri Light</vt:lpstr>
      <vt:lpstr>Wingdings</vt:lpstr>
      <vt:lpstr>Metropolitan</vt:lpstr>
      <vt:lpstr>プロヴディフ</vt:lpstr>
      <vt:lpstr>ジュマヤ・モスク</vt:lpstr>
      <vt:lpstr>ジュマヤ・モスク</vt:lpstr>
      <vt:lpstr>ジュマヤ・モスク</vt:lpstr>
      <vt:lpstr>PowerPoint Presentation</vt:lpstr>
      <vt:lpstr>ジュマヤ・モスク</vt:lpstr>
      <vt:lpstr>PowerPoint Presentation</vt:lpstr>
      <vt:lpstr>大きいバジリカ</vt:lpstr>
      <vt:lpstr>大きいバジリカ</vt:lpstr>
      <vt:lpstr>大きいバジリカ</vt:lpstr>
      <vt:lpstr>PowerPoint Presentation</vt:lpstr>
      <vt:lpstr>PowerPoint Presentation</vt:lpstr>
      <vt:lpstr>大きいバジリカ</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プロヴディフ</dc:title>
  <dc:creator/>
  <cp:lastModifiedBy>Monika Hitova</cp:lastModifiedBy>
  <cp:revision>11</cp:revision>
  <dcterms:created xsi:type="dcterms:W3CDTF">2006-08-16T00:00:00Z</dcterms:created>
  <dcterms:modified xsi:type="dcterms:W3CDTF">2018-12-13T13:38:16Z</dcterms:modified>
</cp:coreProperties>
</file>