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73" r:id="rId14"/>
    <p:sldId id="274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  <p:ext uri="{1BD7E111-0CB8-44D6-8891-C1BB2F81B7CC}">
      <p1710:readonlyRecommended xmlns=""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anonymousbloggers.wordpress.com/category/eagle-village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hyperlink" Target="https://creativecommons.org/licenses/by-nc-nd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="" xmlns:a16="http://schemas.microsoft.com/office/drawing/2014/main" id="{E348E081-C3ED-400F-A7F3-9CC1B544C3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/>
              <a:t>Катедра японистика</a:t>
            </a:r>
            <a:endParaRPr lang="en-US"/>
          </a:p>
        </p:txBody>
      </p:sp>
      <p:sp>
        <p:nvSpPr>
          <p:cNvPr id="3" name="Подзаглавие 2">
            <a:extLst>
              <a:ext uri="{FF2B5EF4-FFF2-40B4-BE49-F238E27FC236}">
                <a16:creationId xmlns="" xmlns:a16="http://schemas.microsoft.com/office/drawing/2014/main" id="{45719ADD-FDB4-49D5-B054-211F8B269E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79" y="3531204"/>
            <a:ext cx="9317022" cy="977621"/>
          </a:xfrm>
        </p:spPr>
        <p:txBody>
          <a:bodyPr>
            <a:normAutofit/>
          </a:bodyPr>
          <a:lstStyle/>
          <a:p>
            <a:r>
              <a:rPr lang="bg-BG"/>
              <a:t>Анкета </a:t>
            </a:r>
            <a:r>
              <a:rPr lang="en-US"/>
              <a:t>JapanologyNEEDs; </a:t>
            </a:r>
            <a:r>
              <a:rPr lang="bg-BG"/>
              <a:t>Период: Януари 2019</a:t>
            </a:r>
            <a:r>
              <a:rPr lang="en-US"/>
              <a:t>; </a:t>
            </a:r>
            <a:r>
              <a:rPr lang="bg-BG"/>
              <a:t>формат: </a:t>
            </a:r>
            <a:r>
              <a:rPr lang="en-US"/>
              <a:t>Online</a:t>
            </a:r>
            <a:endParaRPr lang="bg-BG"/>
          </a:p>
          <a:p>
            <a:r>
              <a:rPr lang="bg-BG"/>
              <a:t>Доц. Д-р Г. петкова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30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="" xmlns:a16="http://schemas.microsoft.com/office/drawing/2014/main" id="{AD0F9F95-5D34-4434-9143-ADCBCF488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pPr algn="ctr"/>
            <a:r>
              <a:rPr lang="bg-BG"/>
              <a:t>Направления в бакалавърски план</a:t>
            </a:r>
            <a:endParaRPr lang="en-US"/>
          </a:p>
        </p:txBody>
      </p:sp>
      <p:sp>
        <p:nvSpPr>
          <p:cNvPr id="6" name="Текстово поле 5">
            <a:extLst>
              <a:ext uri="{FF2B5EF4-FFF2-40B4-BE49-F238E27FC236}">
                <a16:creationId xmlns="" xmlns:a16="http://schemas.microsoft.com/office/drawing/2014/main" id="{3C2B67E5-C4AE-4C62-89DF-892EFF7AC89F}"/>
              </a:ext>
            </a:extLst>
          </p:cNvPr>
          <p:cNvSpPr txBox="1"/>
          <p:nvPr/>
        </p:nvSpPr>
        <p:spPr>
          <a:xfrm>
            <a:off x="346841" y="2254469"/>
            <a:ext cx="79300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70 </a:t>
            </a:r>
            <a:r>
              <a:rPr lang="bg-BG" b="1" dirty="0"/>
              <a:t>				Японски език</a:t>
            </a:r>
            <a:endParaRPr lang="en-US" b="1" dirty="0"/>
          </a:p>
          <a:p>
            <a:endParaRPr lang="bg-BG" dirty="0"/>
          </a:p>
          <a:p>
            <a:r>
              <a:rPr lang="bg-BG" dirty="0"/>
              <a:t>Между</a:t>
            </a:r>
            <a:r>
              <a:rPr lang="en-US" dirty="0"/>
              <a:t> </a:t>
            </a:r>
            <a:r>
              <a:rPr lang="bg-BG" dirty="0"/>
              <a:t>	</a:t>
            </a:r>
            <a:r>
              <a:rPr lang="en-US" dirty="0"/>
              <a:t>50-60 </a:t>
            </a:r>
            <a:r>
              <a:rPr lang="bg-BG" dirty="0"/>
              <a:t>	Превод; Курсове, свързани с практика и работодатели</a:t>
            </a:r>
            <a:endParaRPr lang="en-US" dirty="0"/>
          </a:p>
          <a:p>
            <a:r>
              <a:rPr lang="bg-BG" dirty="0"/>
              <a:t>	</a:t>
            </a:r>
            <a:r>
              <a:rPr lang="en-US" dirty="0"/>
              <a:t> </a:t>
            </a:r>
            <a:r>
              <a:rPr lang="bg-BG" dirty="0"/>
              <a:t>    	</a:t>
            </a:r>
            <a:r>
              <a:rPr lang="en-US" dirty="0"/>
              <a:t>30-40 </a:t>
            </a:r>
            <a:r>
              <a:rPr lang="bg-BG" dirty="0"/>
              <a:t>	Съвременна култура, Традиционна култура, </a:t>
            </a:r>
            <a:r>
              <a:rPr lang="en-US" dirty="0" smtClean="0"/>
              <a:t>						</a:t>
            </a:r>
            <a:r>
              <a:rPr lang="bg-BG" dirty="0" smtClean="0"/>
              <a:t>Литература</a:t>
            </a:r>
            <a:endParaRPr lang="en-US" dirty="0"/>
          </a:p>
          <a:p>
            <a:endParaRPr lang="en-US" dirty="0"/>
          </a:p>
          <a:p>
            <a:r>
              <a:rPr lang="bg-BG" dirty="0"/>
              <a:t>		</a:t>
            </a:r>
            <a:r>
              <a:rPr lang="en-US" dirty="0"/>
              <a:t>20-30 </a:t>
            </a:r>
            <a:r>
              <a:rPr lang="bg-BG" dirty="0"/>
              <a:t>	История/МО; Туризъм, Япония в Азия,  					                     	Интердисциплинарни курсове, Профилиране</a:t>
            </a:r>
            <a:endParaRPr lang="en-US" dirty="0"/>
          </a:p>
          <a:p>
            <a:r>
              <a:rPr lang="bg-BG" dirty="0"/>
              <a:t>По-малко от 20:	Икономика, Философия, Изкуства, Азия</a:t>
            </a:r>
            <a:endParaRPr lang="en-US" dirty="0"/>
          </a:p>
          <a:p>
            <a:r>
              <a:rPr lang="bg-BG" dirty="0"/>
              <a:t>Друго</a:t>
            </a:r>
            <a:r>
              <a:rPr lang="en-US" dirty="0"/>
              <a:t>: </a:t>
            </a:r>
            <a:r>
              <a:rPr lang="bg-BG" dirty="0"/>
              <a:t>			Съвременни изследвания, Кино, Сценични изкуства, 				</a:t>
            </a:r>
            <a:r>
              <a:rPr lang="bg-BG" dirty="0" smtClean="0"/>
              <a:t>Религиите </a:t>
            </a:r>
            <a:r>
              <a:rPr lang="bg-BG" dirty="0"/>
              <a:t>в Азия, История на Източна Азия, Бизнес 				</a:t>
            </a:r>
            <a:r>
              <a:rPr lang="bg-BG" dirty="0" smtClean="0"/>
              <a:t>японски</a:t>
            </a:r>
            <a:r>
              <a:rPr lang="en-US" dirty="0"/>
              <a:t>.</a:t>
            </a:r>
          </a:p>
        </p:txBody>
      </p:sp>
      <p:pic>
        <p:nvPicPr>
          <p:cNvPr id="9" name="Контейнер за съдържание 8" descr="Картина, която съдържа компактдиск&#10;&#10;Описание, генерирано с висока достоверност">
            <a:extLst>
              <a:ext uri="{FF2B5EF4-FFF2-40B4-BE49-F238E27FC236}">
                <a16:creationId xmlns="" xmlns:a16="http://schemas.microsoft.com/office/drawing/2014/main" id="{AC5E8792-E170-4D6A-88F5-0D9B6D83C3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58838" y="2019736"/>
            <a:ext cx="3786321" cy="3582574"/>
          </a:xfrm>
        </p:spPr>
      </p:pic>
    </p:spTree>
    <p:extLst>
      <p:ext uri="{BB962C8B-B14F-4D97-AF65-F5344CB8AC3E}">
        <p14:creationId xmlns:p14="http://schemas.microsoft.com/office/powerpoint/2010/main" val="289551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="" xmlns:a16="http://schemas.microsoft.com/office/drawing/2014/main" id="{A503BE43-5540-4E7E-97AF-5FADC71B5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Направления в магистърски план</a:t>
            </a:r>
            <a:endParaRPr lang="en-US"/>
          </a:p>
        </p:txBody>
      </p:sp>
      <p:sp>
        <p:nvSpPr>
          <p:cNvPr id="6" name="Текстово поле 5">
            <a:extLst>
              <a:ext uri="{FF2B5EF4-FFF2-40B4-BE49-F238E27FC236}">
                <a16:creationId xmlns="" xmlns:a16="http://schemas.microsoft.com/office/drawing/2014/main" id="{CEB8E537-A5D7-407A-B37D-4A8358B87D05}"/>
              </a:ext>
            </a:extLst>
          </p:cNvPr>
          <p:cNvSpPr txBox="1"/>
          <p:nvPr/>
        </p:nvSpPr>
        <p:spPr>
          <a:xfrm>
            <a:off x="1451579" y="1898497"/>
            <a:ext cx="1007540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60 </a:t>
            </a:r>
            <a:r>
              <a:rPr lang="bg-BG" sz="2400" dirty="0"/>
              <a:t>				</a:t>
            </a:r>
            <a:r>
              <a:rPr lang="bg-BG" sz="2000" dirty="0" smtClean="0"/>
              <a:t>Курсове</a:t>
            </a:r>
            <a:r>
              <a:rPr lang="bg-BG" sz="2000" dirty="0"/>
              <a:t>, свързани с работа/реализация и </a:t>
            </a:r>
            <a:r>
              <a:rPr lang="en-US" sz="2000" dirty="0" smtClean="0"/>
              <a:t>	</a:t>
            </a:r>
            <a:r>
              <a:rPr lang="bg-BG" sz="2000" dirty="0" smtClean="0"/>
              <a:t>работодатели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30-40 </a:t>
            </a:r>
            <a:r>
              <a:rPr lang="bg-BG" sz="2000" dirty="0"/>
              <a:t>			</a:t>
            </a:r>
            <a:r>
              <a:rPr lang="bg-BG" sz="2000" dirty="0" smtClean="0"/>
              <a:t>Профилиране</a:t>
            </a:r>
            <a:r>
              <a:rPr lang="bg-BG" sz="2000" dirty="0"/>
              <a:t>, Превод, Японски език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20-30 </a:t>
            </a:r>
            <a:r>
              <a:rPr lang="bg-BG" sz="2000" dirty="0"/>
              <a:t>			</a:t>
            </a:r>
            <a:r>
              <a:rPr lang="bg-BG" sz="2000" dirty="0" smtClean="0"/>
              <a:t>История/МО</a:t>
            </a:r>
            <a:r>
              <a:rPr lang="bg-BG" sz="2000" dirty="0"/>
              <a:t>, Интердисциплинарни, </a:t>
            </a:r>
            <a:r>
              <a:rPr lang="bg-BG" sz="2000" dirty="0" smtClean="0"/>
              <a:t>Съвременна</a:t>
            </a:r>
            <a:r>
              <a:rPr lang="en-US" sz="2000" dirty="0" smtClean="0"/>
              <a:t> </a:t>
            </a:r>
            <a:r>
              <a:rPr lang="bg-BG" sz="2000" dirty="0" smtClean="0"/>
              <a:t>култура</a:t>
            </a:r>
            <a:r>
              <a:rPr lang="bg-BG" sz="2000" dirty="0"/>
              <a:t>, 	</a:t>
            </a:r>
            <a:r>
              <a:rPr lang="en-US" sz="2000" dirty="0" smtClean="0"/>
              <a:t>						</a:t>
            </a:r>
            <a:r>
              <a:rPr lang="bg-BG" sz="2000" dirty="0" smtClean="0"/>
              <a:t>Икономика/Управление</a:t>
            </a:r>
            <a:r>
              <a:rPr lang="bg-BG" sz="2000" dirty="0"/>
              <a:t>; Туризъм, Япония </a:t>
            </a:r>
            <a:r>
              <a:rPr lang="bg-BG" sz="2000" dirty="0" smtClean="0"/>
              <a:t>в</a:t>
            </a:r>
            <a:r>
              <a:rPr lang="en-US" sz="2000" dirty="0" smtClean="0"/>
              <a:t> </a:t>
            </a:r>
            <a:r>
              <a:rPr lang="bg-BG" sz="2000" dirty="0" smtClean="0"/>
              <a:t>Азия</a:t>
            </a:r>
            <a:endParaRPr lang="en-US" sz="2000" dirty="0"/>
          </a:p>
          <a:p>
            <a:endParaRPr lang="en-US" sz="2000" dirty="0"/>
          </a:p>
          <a:p>
            <a:r>
              <a:rPr lang="bg-BG" sz="2000" dirty="0"/>
              <a:t>Под</a:t>
            </a:r>
            <a:r>
              <a:rPr lang="en-US" sz="2000" dirty="0"/>
              <a:t> 20: </a:t>
            </a:r>
            <a:r>
              <a:rPr lang="bg-BG" sz="2000" dirty="0"/>
              <a:t>			Традиционна култура, Литература, Изкуства, Философия</a:t>
            </a:r>
            <a:r>
              <a:rPr lang="bg-BG" sz="2000" dirty="0" smtClean="0"/>
              <a:t>,</a:t>
            </a:r>
            <a:r>
              <a:rPr lang="bg-BG" sz="2000" dirty="0"/>
              <a:t>	</a:t>
            </a:r>
            <a:r>
              <a:rPr lang="bg-BG" sz="2000" dirty="0" smtClean="0"/>
              <a:t>Азия</a:t>
            </a:r>
            <a:endParaRPr lang="en-US" sz="2000" dirty="0"/>
          </a:p>
          <a:p>
            <a:endParaRPr lang="en-US" sz="2000" dirty="0"/>
          </a:p>
          <a:p>
            <a:r>
              <a:rPr lang="bg-BG" sz="2000" dirty="0"/>
              <a:t>Друго</a:t>
            </a:r>
            <a:r>
              <a:rPr lang="en-US" sz="2000" dirty="0"/>
              <a:t>:  </a:t>
            </a:r>
            <a:r>
              <a:rPr lang="bg-BG" sz="2000" dirty="0"/>
              <a:t>			Съвременни японистични изследвания</a:t>
            </a:r>
            <a:endParaRPr lang="en-US" sz="2000" dirty="0"/>
          </a:p>
        </p:txBody>
      </p:sp>
      <p:pic>
        <p:nvPicPr>
          <p:cNvPr id="9" name="Контейнер за съдържание 8">
            <a:extLst>
              <a:ext uri="{FF2B5EF4-FFF2-40B4-BE49-F238E27FC236}">
                <a16:creationId xmlns="" xmlns:a16="http://schemas.microsoft.com/office/drawing/2014/main" id="{8456A3CA-5E8A-49CA-ABC1-43187409AF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34552" y="225751"/>
            <a:ext cx="1511430" cy="1430641"/>
          </a:xfrm>
        </p:spPr>
      </p:pic>
    </p:spTree>
    <p:extLst>
      <p:ext uri="{BB962C8B-B14F-4D97-AF65-F5344CB8AC3E}">
        <p14:creationId xmlns:p14="http://schemas.microsoft.com/office/powerpoint/2010/main" val="392499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="" xmlns:a16="http://schemas.microsoft.com/office/drawing/2014/main" id="{A7F1EE95-04A0-4BEF-A745-FB2A019E4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Коментари и предложения</a:t>
            </a:r>
            <a:endParaRPr lang="en-US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="" xmlns:a16="http://schemas.microsoft.com/office/drawing/2014/main" id="{13236C2C-88E2-4026-97C1-14E2A0FF3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g-BG" dirty="0"/>
              <a:t>Всички предадени курсови работи да бъдат надлежно проверявани, коментирани и връщани на студентите</a:t>
            </a:r>
          </a:p>
          <a:p>
            <a:r>
              <a:rPr lang="bg-BG" dirty="0"/>
              <a:t>Да се дава възможност за избор при дипломиране – ДИ и/или дипломна работа</a:t>
            </a:r>
          </a:p>
          <a:p>
            <a:r>
              <a:rPr lang="bg-BG" dirty="0"/>
              <a:t>Повече превод</a:t>
            </a:r>
          </a:p>
          <a:p>
            <a:r>
              <a:rPr lang="bg-BG" dirty="0"/>
              <a:t>Повече връзка с практиката и реалността</a:t>
            </a:r>
          </a:p>
          <a:p>
            <a:r>
              <a:rPr lang="bg-BG" dirty="0"/>
              <a:t>Повече съвременни и актуални изследвания от световните японистики</a:t>
            </a:r>
          </a:p>
          <a:p>
            <a:r>
              <a:rPr lang="bg-BG" dirty="0"/>
              <a:t>Повече японски в часовете по японски</a:t>
            </a:r>
          </a:p>
          <a:p>
            <a:r>
              <a:rPr lang="bg-BG" dirty="0"/>
              <a:t>По-богата палитра избираеми дисциплини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82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="" xmlns:a16="http://schemas.microsoft.com/office/drawing/2014/main" id="{4BF445A1-B22B-4E8E-B48E-617F07B5D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И за окуражаване</a:t>
            </a:r>
            <a:endParaRPr lang="en-US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="" xmlns:a16="http://schemas.microsoft.com/office/drawing/2014/main" id="{7E660525-86E6-422D-9AEA-D8E046DE5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sz="2400" dirty="0" smtClean="0">
                <a:latin typeface="Gabriola" panose="04040605051002020D02" pitchFamily="82" charset="0"/>
              </a:rPr>
              <a:t>Повече преподаватели като Цвети и Ясен!</a:t>
            </a:r>
          </a:p>
          <a:p>
            <a:r>
              <a:rPr lang="ru-RU" sz="2400" dirty="0" smtClean="0">
                <a:latin typeface="Gabriola" panose="04040605051002020D02" pitchFamily="82" charset="0"/>
                <a:ea typeface="Times New Roman" panose="02020603050405020304" pitchFamily="18" charset="0"/>
                <a:cs typeface="Arial" panose="020B0604020202020204" pitchFamily="34" charset="0"/>
              </a:rPr>
              <a:t>Най-хубавите </a:t>
            </a:r>
            <a:r>
              <a:rPr lang="ru-RU" sz="2400" dirty="0">
                <a:latin typeface="Gabriola" panose="04040605051002020D02" pitchFamily="82" charset="0"/>
                <a:ea typeface="Times New Roman" panose="02020603050405020304" pitchFamily="18" charset="0"/>
                <a:cs typeface="Arial" panose="020B0604020202020204" pitchFamily="34" charset="0"/>
              </a:rPr>
              <a:t>и щастливи години от живота ми. За мен японистиката беше перфектна. Всякакви промени ще са само в плюс на студентите и преподавателите. Клубните дейности бяха чудесни. </a:t>
            </a:r>
          </a:p>
          <a:p>
            <a:r>
              <a:rPr lang="ru-RU" sz="2400" dirty="0">
                <a:latin typeface="Gabriola" panose="04040605051002020D02" pitchFamily="82" charset="0"/>
                <a:ea typeface="Times New Roman" panose="02020603050405020304" pitchFamily="18" charset="0"/>
                <a:cs typeface="Arial" panose="020B0604020202020204" pitchFamily="34" charset="0"/>
              </a:rPr>
              <a:t>Катедрата по японистика винаги е блестяла с прекрасни наши преподаватели…</a:t>
            </a:r>
          </a:p>
          <a:p>
            <a:r>
              <a:rPr lang="ru-RU" sz="2400" dirty="0">
                <a:latin typeface="Gabriola" panose="04040605051002020D02" pitchFamily="82" charset="0"/>
                <a:ea typeface="Times New Roman" panose="02020603050405020304" pitchFamily="18" charset="0"/>
                <a:cs typeface="Arial" panose="020B0604020202020204" pitchFamily="34" charset="0"/>
              </a:rPr>
              <a:t>Смятам, че базовата подготовка в бакалавърската програма е много добра, а конкретно обучението по традиционна култура, литература и старояпонски е на световно ниво. </a:t>
            </a:r>
            <a:endParaRPr lang="bg-BG" sz="2400" dirty="0">
              <a:latin typeface="Gabriola" panose="04040605051002020D02" pitchFamily="8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12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="" xmlns:a16="http://schemas.microsoft.com/office/drawing/2014/main" id="{59E3A395-A220-4DD6-BFB7-35B9A22F4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Какво очакваме от унивреситета</a:t>
            </a:r>
            <a:endParaRPr lang="en-US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="" xmlns:a16="http://schemas.microsoft.com/office/drawing/2014/main" id="{E7FE8A30-A3B3-468D-A061-61D21BA1F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>
                <a:solidFill>
                  <a:srgbClr val="383F50"/>
                </a:solidFill>
                <a:latin typeface="Lato"/>
              </a:rPr>
              <a:t>Очаквам заплащане, адекватно на огромния труд, който е необходим за изграждането на един специалист - японист. Това важи и за </a:t>
            </a:r>
            <a:r>
              <a:rPr lang="ru-RU" b="1" dirty="0" smtClean="0">
                <a:solidFill>
                  <a:srgbClr val="383F50"/>
                </a:solidFill>
                <a:latin typeface="Lato"/>
              </a:rPr>
              <a:t>преподавател</a:t>
            </a:r>
            <a:r>
              <a:rPr lang="bg-BG" b="1" dirty="0" smtClean="0">
                <a:solidFill>
                  <a:srgbClr val="383F50"/>
                </a:solidFill>
                <a:latin typeface="Lato"/>
              </a:rPr>
              <a:t>ите,</a:t>
            </a:r>
            <a:r>
              <a:rPr lang="ru-RU" b="1" dirty="0" smtClean="0">
                <a:solidFill>
                  <a:srgbClr val="383F50"/>
                </a:solidFill>
                <a:latin typeface="Lato"/>
              </a:rPr>
              <a:t> </a:t>
            </a:r>
            <a:r>
              <a:rPr lang="ru-RU" b="1" dirty="0">
                <a:solidFill>
                  <a:srgbClr val="383F50"/>
                </a:solidFill>
                <a:latin typeface="Lato"/>
              </a:rPr>
              <a:t>и за завършилите студенти.</a:t>
            </a:r>
          </a:p>
          <a:p>
            <a:r>
              <a:rPr lang="ru-RU" b="1" dirty="0">
                <a:solidFill>
                  <a:srgbClr val="383F50"/>
                </a:solidFill>
                <a:latin typeface="Lato"/>
              </a:rPr>
              <a:t>Е</a:t>
            </a:r>
            <a:r>
              <a:rPr lang="ru-RU" b="1" dirty="0" smtClean="0">
                <a:solidFill>
                  <a:srgbClr val="383F50"/>
                </a:solidFill>
                <a:latin typeface="Lato"/>
              </a:rPr>
              <a:t>кипна </a:t>
            </a:r>
            <a:r>
              <a:rPr lang="ru-RU" b="1" dirty="0">
                <a:solidFill>
                  <a:srgbClr val="383F50"/>
                </a:solidFill>
                <a:latin typeface="Lato"/>
              </a:rPr>
              <a:t>работа между </a:t>
            </a:r>
            <a:r>
              <a:rPr lang="ru-RU" b="1" dirty="0" smtClean="0">
                <a:solidFill>
                  <a:srgbClr val="383F50"/>
                </a:solidFill>
                <a:latin typeface="Lato"/>
              </a:rPr>
              <a:t>преподавателите, </a:t>
            </a:r>
            <a:r>
              <a:rPr lang="ru-RU" b="1" dirty="0">
                <a:solidFill>
                  <a:srgbClr val="383F50"/>
                </a:solidFill>
                <a:latin typeface="Lato"/>
              </a:rPr>
              <a:t>коректно отношение към колеги-преподаватели и към </a:t>
            </a:r>
            <a:r>
              <a:rPr lang="ru-RU" b="1" dirty="0" smtClean="0">
                <a:solidFill>
                  <a:srgbClr val="383F50"/>
                </a:solidFill>
                <a:latin typeface="Lato"/>
              </a:rPr>
              <a:t>студенти, </a:t>
            </a:r>
            <a:r>
              <a:rPr lang="ru-RU" b="1" dirty="0">
                <a:solidFill>
                  <a:srgbClr val="383F50"/>
                </a:solidFill>
                <a:latin typeface="Lato"/>
              </a:rPr>
              <a:t>търсене на възможности преподавателите да актуализират знанията си в Япония на определени периоди (веднъж на две години, например)</a:t>
            </a:r>
          </a:p>
          <a:p>
            <a:r>
              <a:rPr lang="ru-RU" b="1" dirty="0">
                <a:solidFill>
                  <a:srgbClr val="383F50"/>
                </a:solidFill>
                <a:latin typeface="Lato"/>
              </a:rPr>
              <a:t>От страна на СУ е необходимо да има по-адекватно заплащане на преподавателите.</a:t>
            </a:r>
          </a:p>
          <a:p>
            <a:r>
              <a:rPr lang="ru-RU" b="1" dirty="0">
                <a:solidFill>
                  <a:srgbClr val="383F50"/>
                </a:solidFill>
                <a:latin typeface="Lato"/>
              </a:rPr>
              <a:t>З</a:t>
            </a:r>
            <a:r>
              <a:rPr lang="ru-RU" b="1" dirty="0" smtClean="0">
                <a:solidFill>
                  <a:srgbClr val="383F50"/>
                </a:solidFill>
                <a:latin typeface="Lato"/>
              </a:rPr>
              <a:t>аслужено </a:t>
            </a:r>
            <a:r>
              <a:rPr lang="ru-RU" b="1" dirty="0">
                <a:solidFill>
                  <a:srgbClr val="383F50"/>
                </a:solidFill>
                <a:latin typeface="Lato"/>
              </a:rPr>
              <a:t>доверие и по-високо финансово обезпечаване, реална оценка на академичните качества и адекватно признание на дейността на академичния състав.</a:t>
            </a:r>
          </a:p>
          <a:p>
            <a:r>
              <a:rPr lang="ru-RU" b="1" dirty="0">
                <a:solidFill>
                  <a:srgbClr val="383F50"/>
                </a:solidFill>
                <a:latin typeface="Lato"/>
              </a:rPr>
              <a:t>Очаквам много повече да се прави в подкрепа и разбиране от страна на ръководството при организиране и подсигуряване на учебния процес като материална и техническа база.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71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="" xmlns:a16="http://schemas.microsoft.com/office/drawing/2014/main" id="{6E2786E8-AF41-4106-A10D-109D158F8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="" xmlns:a16="http://schemas.microsoft.com/office/drawing/2014/main" id="{C0BD70F8-17C0-4CCC-9967-238ADEF86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2178264"/>
            <a:ext cx="9603275" cy="2501472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>
                <a:solidFill>
                  <a:prstClr val="black"/>
                </a:solidFill>
                <a:latin typeface="Forte" panose="03060902040502070203" pitchFamily="66" charset="0"/>
              </a:rPr>
              <a:t>“Educating the mind without educating the heart is no education at all.” ― </a:t>
            </a:r>
            <a:r>
              <a:rPr lang="en-US" sz="4000" b="1" dirty="0">
                <a:solidFill>
                  <a:prstClr val="black"/>
                </a:solidFill>
                <a:latin typeface="Forte" panose="03060902040502070203" pitchFamily="66" charset="0"/>
              </a:rPr>
              <a:t>Aristotle </a:t>
            </a:r>
            <a:r>
              <a:rPr lang="en-US" sz="4000" dirty="0">
                <a:solidFill>
                  <a:prstClr val="black"/>
                </a:solidFill>
                <a:latin typeface="Forte" panose="03060902040502070203" pitchFamily="66" charset="0"/>
              </a:rPr>
              <a:t/>
            </a:r>
            <a:br>
              <a:rPr lang="en-US" sz="4000" dirty="0">
                <a:solidFill>
                  <a:prstClr val="black"/>
                </a:solidFill>
                <a:latin typeface="Forte" panose="03060902040502070203" pitchFamily="66" charset="0"/>
              </a:rPr>
            </a:br>
            <a:endParaRPr lang="en-US" sz="4000" dirty="0">
              <a:latin typeface="Forte" panose="03060902040502070203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50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="" xmlns:a16="http://schemas.microsoft.com/office/drawing/2014/main" id="{78FF172D-BA9E-4B44-98D6-7C0496C22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Abraham Maslow’s hierarchy of NEEDS: </a:t>
            </a:r>
            <a:br>
              <a:rPr lang="en-US">
                <a:solidFill>
                  <a:prstClr val="black"/>
                </a:solidFill>
              </a:rPr>
            </a:br>
            <a:endParaRPr lang="en-US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="" xmlns:a16="http://schemas.microsoft.com/office/drawing/2014/main" id="{23ED911F-F629-4EDF-9F0E-5883A0129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algn="just">
              <a:buClr>
                <a:srgbClr val="B71E42"/>
              </a:buClr>
              <a:buNone/>
            </a:pPr>
            <a:r>
              <a:rPr lang="en-US" sz="2100">
                <a:solidFill>
                  <a:prstClr val="black"/>
                </a:solidFill>
              </a:rPr>
              <a:t>Motivation theory which suggests five interdependent levels of basic human needs (motivators) that must be satisfied in a strict sequence starting with the lowest level. Physiological needs for </a:t>
            </a:r>
            <a:r>
              <a:rPr lang="en-US" sz="2100" b="1">
                <a:solidFill>
                  <a:prstClr val="black"/>
                </a:solidFill>
              </a:rPr>
              <a:t>survival</a:t>
            </a:r>
            <a:r>
              <a:rPr lang="en-US" sz="2100">
                <a:solidFill>
                  <a:prstClr val="black"/>
                </a:solidFill>
              </a:rPr>
              <a:t> (to stay alive and reproduce) and </a:t>
            </a:r>
            <a:r>
              <a:rPr lang="en-US" sz="2100" b="1">
                <a:solidFill>
                  <a:prstClr val="black"/>
                </a:solidFill>
              </a:rPr>
              <a:t>security</a:t>
            </a:r>
            <a:r>
              <a:rPr lang="en-US" sz="2100">
                <a:solidFill>
                  <a:prstClr val="black"/>
                </a:solidFill>
              </a:rPr>
              <a:t> (to feel safe) are the most fundamental and most pressing needs. They are followed by </a:t>
            </a:r>
            <a:r>
              <a:rPr lang="en-US" sz="2100" b="1">
                <a:solidFill>
                  <a:prstClr val="black"/>
                </a:solidFill>
              </a:rPr>
              <a:t>social needs</a:t>
            </a:r>
            <a:r>
              <a:rPr lang="en-US" sz="2100">
                <a:solidFill>
                  <a:prstClr val="black"/>
                </a:solidFill>
              </a:rPr>
              <a:t> (for love and belonging) and </a:t>
            </a:r>
            <a:r>
              <a:rPr lang="en-US" sz="2100" b="1">
                <a:solidFill>
                  <a:prstClr val="black"/>
                </a:solidFill>
              </a:rPr>
              <a:t>self-esteem needs</a:t>
            </a:r>
            <a:r>
              <a:rPr lang="en-US" sz="2100">
                <a:solidFill>
                  <a:prstClr val="black"/>
                </a:solidFill>
              </a:rPr>
              <a:t> (to feel worthy, respected, and have status). The final and highest level needs are </a:t>
            </a:r>
            <a:r>
              <a:rPr lang="en-US" sz="2100" b="1">
                <a:solidFill>
                  <a:prstClr val="black"/>
                </a:solidFill>
              </a:rPr>
              <a:t>self-actualization needs</a:t>
            </a:r>
            <a:r>
              <a:rPr lang="en-US" sz="2100">
                <a:solidFill>
                  <a:prstClr val="black"/>
                </a:solidFill>
              </a:rPr>
              <a:t> (self-fulfillment and achievement). Its underlying theme is that human beings are 'wanting' beings: as they satisfy one need the next emerges on its own and demands satisfaction ... and so on until the need for self-actualization that, by its very nature, cannot be fully satisfied and thus does not generate more needs. This theory states that once a need is satisfied, it stops being a motivator of human beings.  </a:t>
            </a:r>
          </a:p>
          <a:p>
            <a:pPr marL="0" lvl="0" indent="0" algn="just">
              <a:buClr>
                <a:srgbClr val="B71E42"/>
              </a:buClr>
              <a:buNone/>
            </a:pPr>
            <a:r>
              <a:rPr lang="en-US" sz="1600">
                <a:solidFill>
                  <a:prstClr val="black"/>
                </a:solidFill>
              </a:rPr>
              <a:t>(www.businessdictionary.com/definition/Maslow-s-hierarchy-of-needs.html)</a:t>
            </a:r>
          </a:p>
          <a:p>
            <a:endParaRPr lang="en-US"/>
          </a:p>
        </p:txBody>
      </p:sp>
      <p:pic>
        <p:nvPicPr>
          <p:cNvPr id="4" name="Картина 3">
            <a:extLst>
              <a:ext uri="{FF2B5EF4-FFF2-40B4-BE49-F238E27FC236}">
                <a16:creationId xmlns="" xmlns:a16="http://schemas.microsoft.com/office/drawing/2014/main" id="{5E2C46EE-F155-4424-9752-35AC8C8A22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014" y="210308"/>
            <a:ext cx="1238565" cy="1565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30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="" xmlns:a16="http://schemas.microsoft.com/office/drawing/2014/main" id="{4BCF4271-67B3-4372-AD78-D2FECB886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105 Участници</a:t>
            </a:r>
            <a:endParaRPr lang="en-US"/>
          </a:p>
        </p:txBody>
      </p:sp>
      <p:sp>
        <p:nvSpPr>
          <p:cNvPr id="6" name="Текстово поле 5">
            <a:extLst>
              <a:ext uri="{FF2B5EF4-FFF2-40B4-BE49-F238E27FC236}">
                <a16:creationId xmlns="" xmlns:a16="http://schemas.microsoft.com/office/drawing/2014/main" id="{BA091F5B-1B54-4724-8519-B296742F7851}"/>
              </a:ext>
            </a:extLst>
          </p:cNvPr>
          <p:cNvSpPr txBox="1"/>
          <p:nvPr/>
        </p:nvSpPr>
        <p:spPr>
          <a:xfrm>
            <a:off x="5943599" y="2002270"/>
            <a:ext cx="47968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52 </a:t>
            </a:r>
            <a:r>
              <a:rPr lang="bg-BG" dirty="0" smtClean="0"/>
              <a:t>студенти</a:t>
            </a:r>
            <a:r>
              <a:rPr lang="en-US" dirty="0" smtClean="0"/>
              <a:t> </a:t>
            </a:r>
            <a:r>
              <a:rPr lang="en-US" dirty="0"/>
              <a:t>(BA, MA</a:t>
            </a:r>
            <a:r>
              <a:rPr lang="bg-BG" dirty="0"/>
              <a:t>,</a:t>
            </a:r>
            <a:r>
              <a:rPr lang="en-US" dirty="0"/>
              <a:t> PhD), </a:t>
            </a:r>
            <a:r>
              <a:rPr lang="bg-BG" dirty="0"/>
              <a:t>около</a:t>
            </a:r>
            <a:r>
              <a:rPr lang="en-US" dirty="0"/>
              <a:t> 1/2</a:t>
            </a:r>
          </a:p>
          <a:p>
            <a:endParaRPr lang="en-US" dirty="0"/>
          </a:p>
          <a:p>
            <a:r>
              <a:rPr lang="en-US" dirty="0"/>
              <a:t>34 </a:t>
            </a:r>
            <a:r>
              <a:rPr lang="bg-BG" dirty="0"/>
              <a:t>алумни</a:t>
            </a:r>
            <a:r>
              <a:rPr lang="en-US" dirty="0"/>
              <a:t> (</a:t>
            </a:r>
            <a:r>
              <a:rPr lang="bg-BG" dirty="0"/>
              <a:t>около</a:t>
            </a:r>
            <a:r>
              <a:rPr lang="en-US" dirty="0"/>
              <a:t>10%)</a:t>
            </a:r>
          </a:p>
          <a:p>
            <a:endParaRPr lang="en-US" dirty="0"/>
          </a:p>
          <a:p>
            <a:r>
              <a:rPr lang="en-US" dirty="0"/>
              <a:t>12 </a:t>
            </a:r>
            <a:r>
              <a:rPr lang="bg-BG" dirty="0"/>
              <a:t>преподаватели</a:t>
            </a:r>
            <a:endParaRPr lang="en-US" dirty="0"/>
          </a:p>
          <a:p>
            <a:endParaRPr lang="en-US" dirty="0"/>
          </a:p>
          <a:p>
            <a:r>
              <a:rPr lang="en-US" dirty="0"/>
              <a:t>7 </a:t>
            </a:r>
            <a:r>
              <a:rPr lang="bg-BG" dirty="0"/>
              <a:t>работодатели</a:t>
            </a:r>
            <a:endParaRPr lang="en-US" dirty="0"/>
          </a:p>
          <a:p>
            <a:r>
              <a:rPr lang="en-US" dirty="0"/>
              <a:t> </a:t>
            </a:r>
          </a:p>
        </p:txBody>
      </p:sp>
      <p:pic>
        <p:nvPicPr>
          <p:cNvPr id="9" name="Контейнер за съдържание 8" descr="Картина, която съдържа компактдиск&#10;&#10;Описание, генерирано с много висока достоверност">
            <a:extLst>
              <a:ext uri="{FF2B5EF4-FFF2-40B4-BE49-F238E27FC236}">
                <a16:creationId xmlns="" xmlns:a16="http://schemas.microsoft.com/office/drawing/2014/main" id="{458D61C6-2B79-47E8-813E-F398FBBC0A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12820" y="2002270"/>
            <a:ext cx="3769790" cy="3449638"/>
          </a:xfrm>
        </p:spPr>
      </p:pic>
    </p:spTree>
    <p:extLst>
      <p:ext uri="{BB962C8B-B14F-4D97-AF65-F5344CB8AC3E}">
        <p14:creationId xmlns:p14="http://schemas.microsoft.com/office/powerpoint/2010/main" val="412582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="" xmlns:a16="http://schemas.microsoft.com/office/drawing/2014/main" id="{6289B71F-20FC-4329-9079-2BF37CD3E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/>
              <a:t>Интереси на анкетираните</a:t>
            </a:r>
            <a:endParaRPr lang="en-US"/>
          </a:p>
        </p:txBody>
      </p:sp>
      <p:sp>
        <p:nvSpPr>
          <p:cNvPr id="6" name="Текстово поле 5">
            <a:extLst>
              <a:ext uri="{FF2B5EF4-FFF2-40B4-BE49-F238E27FC236}">
                <a16:creationId xmlns="" xmlns:a16="http://schemas.microsoft.com/office/drawing/2014/main" id="{93F50083-67D9-4BD9-9492-AB97F34778EF}"/>
              </a:ext>
            </a:extLst>
          </p:cNvPr>
          <p:cNvSpPr txBox="1"/>
          <p:nvPr/>
        </p:nvSpPr>
        <p:spPr>
          <a:xfrm>
            <a:off x="1451579" y="2015734"/>
            <a:ext cx="4162555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bg-BG"/>
              <a:t>Японски език </a:t>
            </a:r>
            <a:r>
              <a:rPr lang="en-US"/>
              <a:t>90</a:t>
            </a:r>
          </a:p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bg-BG"/>
              <a:t>Традиционна култура</a:t>
            </a:r>
            <a:r>
              <a:rPr lang="en-US"/>
              <a:t> 68</a:t>
            </a:r>
          </a:p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bg-BG"/>
              <a:t>Съвременна култура</a:t>
            </a:r>
            <a:r>
              <a:rPr lang="en-US"/>
              <a:t> 59</a:t>
            </a:r>
          </a:p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bg-BG"/>
              <a:t>Литература</a:t>
            </a:r>
            <a:r>
              <a:rPr lang="en-US"/>
              <a:t> 52</a:t>
            </a:r>
          </a:p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bg-BG"/>
              <a:t>Превод</a:t>
            </a:r>
            <a:r>
              <a:rPr lang="en-US"/>
              <a:t> 49</a:t>
            </a:r>
          </a:p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endParaRPr lang="en-US"/>
          </a:p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bg-BG"/>
              <a:t>История, Туризъм, Преподаване</a:t>
            </a:r>
            <a:endParaRPr lang="en-US"/>
          </a:p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bg-BG"/>
              <a:t>Други</a:t>
            </a:r>
            <a:r>
              <a:rPr lang="en-US"/>
              <a:t> (</a:t>
            </a:r>
            <a:r>
              <a:rPr lang="bg-BG"/>
              <a:t>Дипломация, Енергетика, Сценични изкуства</a:t>
            </a:r>
            <a:r>
              <a:rPr lang="en-US"/>
              <a:t>)</a:t>
            </a:r>
          </a:p>
        </p:txBody>
      </p:sp>
      <p:pic>
        <p:nvPicPr>
          <p:cNvPr id="9" name="Контейнер за съдържание 8" descr="Картина, която съдържа електроника, компактдиск&#10;&#10;Описание, генерирано с висока достоверност">
            <a:extLst>
              <a:ext uri="{FF2B5EF4-FFF2-40B4-BE49-F238E27FC236}">
                <a16:creationId xmlns="" xmlns:a16="http://schemas.microsoft.com/office/drawing/2014/main" id="{D1929368-4DA5-4550-AD2C-9C67A5C27B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77868" y="2016709"/>
            <a:ext cx="3538713" cy="3449638"/>
          </a:xfrm>
        </p:spPr>
      </p:pic>
    </p:spTree>
    <p:extLst>
      <p:ext uri="{BB962C8B-B14F-4D97-AF65-F5344CB8AC3E}">
        <p14:creationId xmlns:p14="http://schemas.microsoft.com/office/powerpoint/2010/main" val="189360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="" xmlns:a16="http://schemas.microsoft.com/office/drawing/2014/main" id="{35C3D674-3D59-4E93-80CA-0C0A9095E81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C884B8F8-FDC9-498B-9960-5D7260AFCB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1453896" y="1847088"/>
            <a:ext cx="417737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Заглавие 1">
            <a:extLst>
              <a:ext uri="{FF2B5EF4-FFF2-40B4-BE49-F238E27FC236}">
                <a16:creationId xmlns="" xmlns:a16="http://schemas.microsoft.com/office/drawing/2014/main" id="{BECA6D2E-2F2A-4E21-9B25-EBC79A289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4524217" cy="1049235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bg-BG" dirty="0"/>
              <a:t>акценти на Бакалавърски курс</a:t>
            </a:r>
            <a:r>
              <a:rPr lang="en-US" dirty="0"/>
              <a:t>: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EF2A81E1-BCBE-426B-8C09-33274E69409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6" name="Текстово поле 5">
            <a:extLst>
              <a:ext uri="{FF2B5EF4-FFF2-40B4-BE49-F238E27FC236}">
                <a16:creationId xmlns="" xmlns:a16="http://schemas.microsoft.com/office/drawing/2014/main" id="{6DCD5858-81D4-4AD9-A0B6-796E4F64DE28}"/>
              </a:ext>
            </a:extLst>
          </p:cNvPr>
          <p:cNvSpPr txBox="1"/>
          <p:nvPr/>
        </p:nvSpPr>
        <p:spPr>
          <a:xfrm>
            <a:off x="1451581" y="2015732"/>
            <a:ext cx="4172212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/>
              <a:t>87</a:t>
            </a:r>
            <a:r>
              <a:rPr lang="bg-BG" sz="2000"/>
              <a:t> </a:t>
            </a:r>
            <a:r>
              <a:rPr lang="ru-RU" sz="2000"/>
              <a:t>изграждане на комуникативни умения (устна и писмена реч)</a:t>
            </a:r>
            <a:endParaRPr lang="en-US" sz="2000"/>
          </a:p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/>
              <a:t>84</a:t>
            </a:r>
            <a:r>
              <a:rPr lang="bg-BG" sz="2000"/>
              <a:t> </a:t>
            </a:r>
            <a:r>
              <a:rPr lang="ru-RU" sz="2000"/>
              <a:t>високо ниво на владеене на японски език</a:t>
            </a:r>
            <a:endParaRPr lang="en-US" sz="2000"/>
          </a:p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/>
              <a:t>81</a:t>
            </a:r>
            <a:r>
              <a:rPr lang="bg-BG" sz="2000"/>
              <a:t> </a:t>
            </a:r>
            <a:r>
              <a:rPr lang="ru-RU" sz="2000"/>
              <a:t>многостранно запознанство с Япония, нейният език и култура</a:t>
            </a:r>
            <a:endParaRPr lang="en-US" sz="2000"/>
          </a:p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endParaRPr lang="en-US" sz="1300"/>
          </a:p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endParaRPr lang="en-US" sz="1300"/>
          </a:p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bg-BG" sz="1300"/>
              <a:t>Япония в Азия </a:t>
            </a:r>
            <a:r>
              <a:rPr lang="en-US" sz="1300"/>
              <a:t>44, </a:t>
            </a:r>
            <a:r>
              <a:rPr lang="bg-BG" sz="1300"/>
              <a:t>базови знания за Япония</a:t>
            </a:r>
            <a:r>
              <a:rPr lang="en-US" sz="1300"/>
              <a:t> 36, </a:t>
            </a:r>
            <a:r>
              <a:rPr lang="bg-BG" sz="1300"/>
              <a:t>базови филологически умения</a:t>
            </a:r>
            <a:r>
              <a:rPr lang="en-US" sz="1300"/>
              <a:t> 28, </a:t>
            </a:r>
            <a:r>
              <a:rPr lang="bg-BG" sz="1300"/>
              <a:t>теория</a:t>
            </a:r>
            <a:r>
              <a:rPr lang="en-US" sz="1300"/>
              <a:t> 13</a:t>
            </a:r>
          </a:p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endParaRPr lang="en-US" sz="1300"/>
          </a:p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bg-BG" sz="1300"/>
              <a:t>Други</a:t>
            </a:r>
            <a:r>
              <a:rPr lang="en-US" sz="1300"/>
              <a:t>: </a:t>
            </a:r>
            <a:r>
              <a:rPr lang="bg-BG" sz="1300"/>
              <a:t>Критическо мислене, връзка с реализацията</a:t>
            </a:r>
            <a:endParaRPr lang="en-US" sz="1300"/>
          </a:p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endParaRPr lang="en-US" sz="1300"/>
          </a:p>
        </p:txBody>
      </p:sp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39D1DDD4-5BB3-45BA-B9B3-06B62299AD7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="" xmlns:a16="http://schemas.microsoft.com/office/drawing/2014/main" id="{A24DAE64-2302-42EA-8239-F2F0775CA5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Контейнер за съдържание 8">
            <a:extLst>
              <a:ext uri="{FF2B5EF4-FFF2-40B4-BE49-F238E27FC236}">
                <a16:creationId xmlns="" xmlns:a16="http://schemas.microsoft.com/office/drawing/2014/main" id="{CB4B8BB4-D737-4D9A-9D92-DB6BE0D97F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5848" y="539507"/>
            <a:ext cx="4642255" cy="4763886"/>
          </a:xfrm>
        </p:spPr>
      </p:pic>
    </p:spTree>
    <p:extLst>
      <p:ext uri="{BB962C8B-B14F-4D97-AF65-F5344CB8AC3E}">
        <p14:creationId xmlns:p14="http://schemas.microsoft.com/office/powerpoint/2010/main" val="409162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="" xmlns:a16="http://schemas.microsoft.com/office/drawing/2014/main" id="{0BC97657-D162-42C8-890F-1E8ADD99D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bg-BG"/>
              <a:t>Най-важното за специалист японист:</a:t>
            </a:r>
            <a:endParaRPr lang="en-US"/>
          </a:p>
        </p:txBody>
      </p:sp>
      <p:sp>
        <p:nvSpPr>
          <p:cNvPr id="6" name="Текстово поле 5">
            <a:extLst>
              <a:ext uri="{FF2B5EF4-FFF2-40B4-BE49-F238E27FC236}">
                <a16:creationId xmlns="" xmlns:a16="http://schemas.microsoft.com/office/drawing/2014/main" id="{594DFE43-0B66-449F-9121-A8F101E5A783}"/>
              </a:ext>
            </a:extLst>
          </p:cNvPr>
          <p:cNvSpPr txBox="1"/>
          <p:nvPr/>
        </p:nvSpPr>
        <p:spPr>
          <a:xfrm>
            <a:off x="1378039" y="2112579"/>
            <a:ext cx="1027267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86   </a:t>
            </a:r>
            <a:r>
              <a:rPr lang="bg-BG" dirty="0"/>
              <a:t>Да владее отлично японски език</a:t>
            </a:r>
            <a:endParaRPr lang="en-US" dirty="0"/>
          </a:p>
          <a:p>
            <a:r>
              <a:rPr lang="en-US" dirty="0"/>
              <a:t>70   </a:t>
            </a:r>
            <a:r>
              <a:rPr lang="bg-BG" dirty="0"/>
              <a:t>Да има дълбоки познания за японската култура</a:t>
            </a:r>
            <a:endParaRPr lang="en-US" dirty="0"/>
          </a:p>
          <a:p>
            <a:r>
              <a:rPr lang="en-US" dirty="0"/>
              <a:t>59   </a:t>
            </a:r>
            <a:r>
              <a:rPr lang="bg-BG" dirty="0"/>
              <a:t>Да е готов да се самоусъвършенства</a:t>
            </a:r>
            <a:endParaRPr lang="en-US" dirty="0"/>
          </a:p>
          <a:p>
            <a:r>
              <a:rPr lang="en-US" dirty="0"/>
              <a:t>52   </a:t>
            </a:r>
            <a:r>
              <a:rPr lang="bg-BG" dirty="0"/>
              <a:t>Да умее да общува с японски партньори</a:t>
            </a:r>
            <a:endParaRPr lang="en-US" dirty="0"/>
          </a:p>
          <a:p>
            <a:r>
              <a:rPr lang="en-US" dirty="0"/>
              <a:t>45   </a:t>
            </a:r>
            <a:r>
              <a:rPr lang="bg-BG" dirty="0"/>
              <a:t>Да владее отлично родния си език</a:t>
            </a:r>
            <a:endParaRPr lang="en-US" dirty="0"/>
          </a:p>
          <a:p>
            <a:endParaRPr lang="en-US" dirty="0"/>
          </a:p>
          <a:p>
            <a:r>
              <a:rPr lang="bg-BG" dirty="0"/>
              <a:t>Адекватен на тенденциите в развитието на културата </a:t>
            </a:r>
            <a:r>
              <a:rPr lang="en-US" dirty="0"/>
              <a:t>29, </a:t>
            </a:r>
            <a:r>
              <a:rPr lang="bg-BG" dirty="0"/>
              <a:t>иновативен</a:t>
            </a:r>
            <a:r>
              <a:rPr lang="en-US" dirty="0"/>
              <a:t> 23, </a:t>
            </a:r>
            <a:r>
              <a:rPr lang="bg-BG" dirty="0"/>
              <a:t>да спазва срокове и правила</a:t>
            </a:r>
            <a:r>
              <a:rPr lang="en-US" dirty="0"/>
              <a:t> 17, </a:t>
            </a:r>
            <a:r>
              <a:rPr lang="bg-BG" dirty="0"/>
              <a:t>да е технически грамотен</a:t>
            </a:r>
            <a:r>
              <a:rPr lang="en-US" dirty="0"/>
              <a:t> 10. </a:t>
            </a:r>
          </a:p>
          <a:p>
            <a:endParaRPr lang="en-US" dirty="0"/>
          </a:p>
          <a:p>
            <a:r>
              <a:rPr lang="bg-BG" dirty="0"/>
              <a:t>Други</a:t>
            </a:r>
            <a:r>
              <a:rPr lang="en-US" dirty="0"/>
              <a:t>: </a:t>
            </a:r>
            <a:r>
              <a:rPr lang="bg-BG" dirty="0"/>
              <a:t>да е грамотен по исторически въпроси, да може да предава наученото на други, да е критичен, да е гъвкав и адаптивен</a:t>
            </a:r>
            <a:endParaRPr lang="en-US" dirty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80" y="2015733"/>
            <a:ext cx="2656782" cy="2994150"/>
          </a:xfrm>
        </p:spPr>
        <p:txBody>
          <a:bodyPr/>
          <a:lstStyle/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0224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="" xmlns:a16="http://schemas.microsoft.com/office/drawing/2014/main" id="{32EBF14C-D1CA-4A40-957F-AD91670DB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Най-ефективни методи за преподаване</a:t>
            </a:r>
            <a:endParaRPr lang="en-US"/>
          </a:p>
        </p:txBody>
      </p:sp>
      <p:sp>
        <p:nvSpPr>
          <p:cNvPr id="6" name="Текстово поле 5">
            <a:extLst>
              <a:ext uri="{FF2B5EF4-FFF2-40B4-BE49-F238E27FC236}">
                <a16:creationId xmlns="" xmlns:a16="http://schemas.microsoft.com/office/drawing/2014/main" id="{D6B03892-BD04-465B-BEE0-CD671E8910FF}"/>
              </a:ext>
            </a:extLst>
          </p:cNvPr>
          <p:cNvSpPr txBox="1"/>
          <p:nvPr/>
        </p:nvSpPr>
        <p:spPr>
          <a:xfrm>
            <a:off x="1451579" y="2049517"/>
            <a:ext cx="9603275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74  </a:t>
            </a:r>
            <a:r>
              <a:rPr lang="bg-BG" sz="2000"/>
              <a:t>Комбиниране на теория с практика</a:t>
            </a:r>
            <a:endParaRPr lang="en-US" sz="2000"/>
          </a:p>
          <a:p>
            <a:r>
              <a:rPr lang="en-US" sz="2000"/>
              <a:t>74</a:t>
            </a:r>
            <a:r>
              <a:rPr lang="bg-BG" sz="2000"/>
              <a:t>  </a:t>
            </a:r>
            <a:r>
              <a:rPr lang="ru-RU" sz="2000">
                <a:latin typeface="Lato"/>
              </a:rPr>
              <a:t>учене чрез практика и по възможност в реална среда или чрез практически казуси</a:t>
            </a:r>
            <a:endParaRPr lang="en-US" sz="2000"/>
          </a:p>
          <a:p>
            <a:endParaRPr lang="en-US"/>
          </a:p>
          <a:p>
            <a:r>
              <a:rPr lang="en-US"/>
              <a:t>49  </a:t>
            </a:r>
            <a:r>
              <a:rPr lang="bg-BG"/>
              <a:t>Насърчаване на креативност и свобода</a:t>
            </a:r>
            <a:endParaRPr lang="en-US"/>
          </a:p>
          <a:p>
            <a:r>
              <a:rPr lang="en-US"/>
              <a:t>43  </a:t>
            </a:r>
            <a:r>
              <a:rPr lang="bg-BG"/>
              <a:t>Подсигурен достъп до информация</a:t>
            </a:r>
            <a:endParaRPr lang="en-US"/>
          </a:p>
          <a:p>
            <a:r>
              <a:rPr lang="en-US"/>
              <a:t>29  </a:t>
            </a:r>
            <a:r>
              <a:rPr lang="bg-BG"/>
              <a:t>Базова теория</a:t>
            </a:r>
            <a:endParaRPr lang="en-US"/>
          </a:p>
          <a:p>
            <a:r>
              <a:rPr lang="en-US"/>
              <a:t>25  </a:t>
            </a:r>
            <a:r>
              <a:rPr lang="bg-BG"/>
              <a:t>Следване на най-успешните световни методи</a:t>
            </a:r>
            <a:endParaRPr lang="en-US"/>
          </a:p>
          <a:p>
            <a:r>
              <a:rPr lang="en-US"/>
              <a:t>24  </a:t>
            </a:r>
            <a:r>
              <a:rPr lang="bg-BG"/>
              <a:t>Осигуряване на възможност за самоизява</a:t>
            </a:r>
            <a:endParaRPr lang="en-US"/>
          </a:p>
          <a:p>
            <a:r>
              <a:rPr lang="en-US"/>
              <a:t>20  </a:t>
            </a:r>
            <a:r>
              <a:rPr lang="bg-BG"/>
              <a:t>Екипна работа</a:t>
            </a:r>
            <a:endParaRPr lang="en-US"/>
          </a:p>
          <a:p>
            <a:r>
              <a:rPr lang="en-US"/>
              <a:t>17  </a:t>
            </a:r>
            <a:r>
              <a:rPr lang="bg-BG"/>
              <a:t>Най-новите методи в преподаването</a:t>
            </a:r>
            <a:endParaRPr lang="en-US"/>
          </a:p>
          <a:p>
            <a:endParaRPr lang="en-US"/>
          </a:p>
          <a:p>
            <a:r>
              <a:rPr lang="en-US"/>
              <a:t>7 </a:t>
            </a:r>
            <a:r>
              <a:rPr lang="bg-BG"/>
              <a:t>фундаментална теория</a:t>
            </a:r>
            <a:endParaRPr lang="en-US"/>
          </a:p>
          <a:p>
            <a:r>
              <a:rPr lang="bg-BG"/>
              <a:t>друго</a:t>
            </a:r>
            <a:r>
              <a:rPr lang="en-US"/>
              <a:t>: </a:t>
            </a:r>
            <a:r>
              <a:rPr lang="bg-BG"/>
              <a:t>уважение, мотивация</a:t>
            </a:r>
            <a:endParaRPr lang="en-US"/>
          </a:p>
          <a:p>
            <a:endParaRPr lang="en-US"/>
          </a:p>
          <a:p>
            <a:endParaRPr lang="en-US"/>
          </a:p>
        </p:txBody>
      </p:sp>
      <p:pic>
        <p:nvPicPr>
          <p:cNvPr id="9" name="Контейнер за съдържание 8">
            <a:extLst>
              <a:ext uri="{FF2B5EF4-FFF2-40B4-BE49-F238E27FC236}">
                <a16:creationId xmlns="" xmlns:a16="http://schemas.microsoft.com/office/drawing/2014/main" id="{2697017B-02CB-4FE4-A575-F232B36087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4146" y="2896347"/>
            <a:ext cx="3585386" cy="2984015"/>
          </a:xfrm>
        </p:spPr>
      </p:pic>
    </p:spTree>
    <p:extLst>
      <p:ext uri="{BB962C8B-B14F-4D97-AF65-F5344CB8AC3E}">
        <p14:creationId xmlns:p14="http://schemas.microsoft.com/office/powerpoint/2010/main" val="233272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="" xmlns:a16="http://schemas.microsoft.com/office/drawing/2014/main" id="{D99BB4F2-A6FA-4D05-8407-39C8C03D4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/>
              <a:t>Успешната реализация е</a:t>
            </a:r>
            <a:r>
              <a:rPr lang="en-US"/>
              <a:t>:</a:t>
            </a:r>
          </a:p>
        </p:txBody>
      </p:sp>
      <p:sp>
        <p:nvSpPr>
          <p:cNvPr id="6" name="Текстово поле 5">
            <a:extLst>
              <a:ext uri="{FF2B5EF4-FFF2-40B4-BE49-F238E27FC236}">
                <a16:creationId xmlns="" xmlns:a16="http://schemas.microsoft.com/office/drawing/2014/main" id="{20A54867-28B7-4600-AF84-D346DCA0F07C}"/>
              </a:ext>
            </a:extLst>
          </p:cNvPr>
          <p:cNvSpPr txBox="1"/>
          <p:nvPr/>
        </p:nvSpPr>
        <p:spPr>
          <a:xfrm>
            <a:off x="521414" y="2015733"/>
            <a:ext cx="10645350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b="1"/>
              <a:t>27 </a:t>
            </a:r>
            <a:r>
              <a:rPr lang="bg-BG" sz="2400" b="1"/>
              <a:t>приятна и интересна работа</a:t>
            </a:r>
            <a:endParaRPr lang="en-US" sz="2400" b="1"/>
          </a:p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b="1"/>
              <a:t>23 </a:t>
            </a:r>
            <a:r>
              <a:rPr lang="bg-BG" sz="2400" b="1"/>
              <a:t>свързана с японски език</a:t>
            </a:r>
          </a:p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endParaRPr lang="bg-BG" b="1"/>
          </a:p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endParaRPr lang="en-US" b="1"/>
          </a:p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b="1"/>
              <a:t>11 </a:t>
            </a:r>
            <a:r>
              <a:rPr lang="bg-BG" b="1"/>
              <a:t>свързана с Япония</a:t>
            </a:r>
            <a:endParaRPr lang="en-US" b="1"/>
          </a:p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b="1"/>
              <a:t>9 </a:t>
            </a:r>
            <a:r>
              <a:rPr lang="bg-BG" b="1"/>
              <a:t>доходоносна</a:t>
            </a:r>
            <a:endParaRPr lang="en-US" b="1"/>
          </a:p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bg-BG" b="1"/>
              <a:t>Международно признание </a:t>
            </a:r>
            <a:r>
              <a:rPr lang="en-US" b="1"/>
              <a:t>4, </a:t>
            </a:r>
            <a:r>
              <a:rPr lang="bg-BG" b="1"/>
              <a:t>работа в чужбина</a:t>
            </a:r>
            <a:r>
              <a:rPr lang="en-US" b="1"/>
              <a:t> 1, </a:t>
            </a:r>
            <a:r>
              <a:rPr lang="bg-BG" b="1"/>
              <a:t>публичност</a:t>
            </a:r>
            <a:r>
              <a:rPr lang="en-US" b="1"/>
              <a:t> 0, </a:t>
            </a:r>
            <a:r>
              <a:rPr lang="bg-BG" b="1"/>
              <a:t>национално признание </a:t>
            </a:r>
            <a:r>
              <a:rPr lang="en-US" b="1"/>
              <a:t>0</a:t>
            </a:r>
          </a:p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bg-BG" b="1"/>
              <a:t>Друго: удовлетворение, ежедневно-креативна</a:t>
            </a:r>
            <a:endParaRPr lang="en-US" b="1"/>
          </a:p>
        </p:txBody>
      </p:sp>
      <p:pic>
        <p:nvPicPr>
          <p:cNvPr id="9" name="Контейнер за съдържание 8" descr="Картина, която съдържа компактдиск&#10;&#10;Описание, генерирано с висока достоверност">
            <a:extLst>
              <a:ext uri="{FF2B5EF4-FFF2-40B4-BE49-F238E27FC236}">
                <a16:creationId xmlns="" xmlns:a16="http://schemas.microsoft.com/office/drawing/2014/main" id="{2B3503EF-24D3-48DE-984E-FAB3B9F612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07113" y="249338"/>
            <a:ext cx="3716261" cy="3369625"/>
          </a:xfrm>
        </p:spPr>
      </p:pic>
    </p:spTree>
    <p:extLst>
      <p:ext uri="{BB962C8B-B14F-4D97-AF65-F5344CB8AC3E}">
        <p14:creationId xmlns:p14="http://schemas.microsoft.com/office/powerpoint/2010/main" val="67595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="" xmlns:a16="http://schemas.microsoft.com/office/drawing/2014/main" id="{33FC7307-7CBE-4AAC-BBC6-6B53EEBB8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6661" y="569501"/>
            <a:ext cx="7883593" cy="1049235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bg-BG"/>
              <a:t>За изграждане на качествени специалисти е нужно да се подсигурят</a:t>
            </a:r>
            <a:r>
              <a:rPr lang="en-US"/>
              <a:t>:</a:t>
            </a:r>
          </a:p>
        </p:txBody>
      </p:sp>
      <p:sp>
        <p:nvSpPr>
          <p:cNvPr id="6" name="Текстово поле 5">
            <a:extLst>
              <a:ext uri="{FF2B5EF4-FFF2-40B4-BE49-F238E27FC236}">
                <a16:creationId xmlns="" xmlns:a16="http://schemas.microsoft.com/office/drawing/2014/main" id="{E8BC7C70-0C4F-4800-8F4B-6008D24286B5}"/>
              </a:ext>
            </a:extLst>
          </p:cNvPr>
          <p:cNvSpPr txBox="1"/>
          <p:nvPr/>
        </p:nvSpPr>
        <p:spPr>
          <a:xfrm>
            <a:off x="221674" y="2015734"/>
            <a:ext cx="11721302" cy="40377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 algn="just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bg-BG" sz="2400"/>
              <a:t>Между </a:t>
            </a:r>
            <a:r>
              <a:rPr lang="en-US" sz="2400"/>
              <a:t>50 </a:t>
            </a:r>
            <a:r>
              <a:rPr lang="bg-BG" sz="2400"/>
              <a:t>и </a:t>
            </a:r>
            <a:r>
              <a:rPr lang="en-US" sz="2400"/>
              <a:t>60: </a:t>
            </a:r>
            <a:r>
              <a:rPr lang="bg-BG" sz="2400"/>
              <a:t>Богата библиотека и достъп до библиотечни ресурси</a:t>
            </a:r>
            <a:r>
              <a:rPr lang="en-US" sz="2400"/>
              <a:t>; </a:t>
            </a:r>
            <a:r>
              <a:rPr lang="bg-BG" sz="2400"/>
              <a:t>Практики и стажове</a:t>
            </a:r>
            <a:r>
              <a:rPr lang="en-US" sz="2400"/>
              <a:t>; </a:t>
            </a:r>
            <a:r>
              <a:rPr lang="bg-BG" sz="2400"/>
              <a:t>висококвалифицирани преподаватели;</a:t>
            </a:r>
            <a:r>
              <a:rPr lang="en-US" sz="2400"/>
              <a:t> </a:t>
            </a:r>
            <a:r>
              <a:rPr lang="bg-BG" sz="2400"/>
              <a:t>гост-лектори; интерактивно обучение </a:t>
            </a:r>
            <a:r>
              <a:rPr lang="ru-RU" sz="2400"/>
              <a:t>и активна връзка между преподавател и учащ, както и между учащ и учащ, учащ и работодател</a:t>
            </a:r>
            <a:endParaRPr lang="en-US" sz="2400"/>
          </a:p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endParaRPr lang="en-US" sz="1500"/>
          </a:p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/>
              <a:t>43 </a:t>
            </a:r>
            <a:r>
              <a:rPr lang="bg-BG"/>
              <a:t>техническа и материална база</a:t>
            </a:r>
            <a:r>
              <a:rPr lang="en-US"/>
              <a:t>, 19 </a:t>
            </a:r>
            <a:r>
              <a:rPr lang="bg-BG"/>
              <a:t>състезания и проекти;</a:t>
            </a:r>
            <a:r>
              <a:rPr lang="en-US"/>
              <a:t> 17 </a:t>
            </a:r>
            <a:r>
              <a:rPr lang="bg-BG"/>
              <a:t>мултимедия в час</a:t>
            </a:r>
            <a:r>
              <a:rPr lang="en-US"/>
              <a:t>;  </a:t>
            </a:r>
            <a:r>
              <a:rPr lang="en-US" u="sng"/>
              <a:t>15 </a:t>
            </a:r>
            <a:r>
              <a:rPr lang="bg-BG" u="sng"/>
              <a:t>подкрепа от университет, спонсори, работодатели</a:t>
            </a:r>
            <a:r>
              <a:rPr lang="en-US"/>
              <a:t>; 10 </a:t>
            </a:r>
            <a:r>
              <a:rPr lang="bg-BG"/>
              <a:t>подкрепа за студентски инициативи</a:t>
            </a:r>
            <a:r>
              <a:rPr lang="en-US"/>
              <a:t>; 4 </a:t>
            </a:r>
            <a:r>
              <a:rPr lang="bg-BG"/>
              <a:t>публични мероприятия</a:t>
            </a:r>
            <a:r>
              <a:rPr lang="en-US"/>
              <a:t>; </a:t>
            </a:r>
          </a:p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bg-BG"/>
              <a:t>Друго</a:t>
            </a:r>
            <a:r>
              <a:rPr lang="en-US"/>
              <a:t>: </a:t>
            </a:r>
            <a:r>
              <a:rPr lang="bg-BG"/>
              <a:t>креативни и сърдечни преподаватели и студенти</a:t>
            </a:r>
            <a:endParaRPr lang="en-US"/>
          </a:p>
        </p:txBody>
      </p:sp>
      <p:pic>
        <p:nvPicPr>
          <p:cNvPr id="8" name="Картина 7" descr="Картина, която съдържа графична колекция&#10;&#10;Описание, генерирано с висока достоверност">
            <a:extLst>
              <a:ext uri="{FF2B5EF4-FFF2-40B4-BE49-F238E27FC236}">
                <a16:creationId xmlns="" xmlns:a16="http://schemas.microsoft.com/office/drawing/2014/main" id="{2BB163AB-B32B-4FC8-A756-7E1071C40C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20860248">
            <a:off x="6680797" y="4992602"/>
            <a:ext cx="2562870" cy="1599056"/>
          </a:xfrm>
          <a:prstGeom prst="rect">
            <a:avLst/>
          </a:prstGeom>
        </p:spPr>
      </p:pic>
      <p:sp>
        <p:nvSpPr>
          <p:cNvPr id="9" name="Текстово поле 8">
            <a:extLst>
              <a:ext uri="{FF2B5EF4-FFF2-40B4-BE49-F238E27FC236}">
                <a16:creationId xmlns="" xmlns:a16="http://schemas.microsoft.com/office/drawing/2014/main" id="{7AE78318-6783-4149-9D5C-A5BEB214F925}"/>
              </a:ext>
            </a:extLst>
          </p:cNvPr>
          <p:cNvSpPr txBox="1"/>
          <p:nvPr/>
        </p:nvSpPr>
        <p:spPr>
          <a:xfrm rot="20860248">
            <a:off x="7756711" y="6567084"/>
            <a:ext cx="103488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://anonymousbloggers.wordpress.com/category/eagle-village"/>
              </a:rPr>
              <a:t>Тази снимка</a:t>
            </a:r>
            <a:r>
              <a:rPr lang="en-US" sz="900"/>
              <a:t> от Неизвестен автор е лицензирана с </a:t>
            </a:r>
            <a:r>
              <a:rPr lang="en-US" sz="900">
                <a:hlinkClick r:id="rId4" tooltip="https://creativecommons.org/licenses/by-nc-nd/3.0/"/>
              </a:rPr>
              <a:t>CC BY-NC-ND</a:t>
            </a:r>
            <a:endParaRPr lang="en-US" sz="900"/>
          </a:p>
        </p:txBody>
      </p:sp>
      <p:pic>
        <p:nvPicPr>
          <p:cNvPr id="12" name="Контейнер за съдържание 11" descr="Картина, която съдържа компактдиск&#10;&#10;Описание, генерирано с висока достоверност">
            <a:extLst>
              <a:ext uri="{FF2B5EF4-FFF2-40B4-BE49-F238E27FC236}">
                <a16:creationId xmlns="" xmlns:a16="http://schemas.microsoft.com/office/drawing/2014/main" id="{05D956C5-23AD-4BFA-AFC8-3A91A5468D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10016836" y="250388"/>
            <a:ext cx="1926140" cy="1827912"/>
          </a:xfrm>
        </p:spPr>
      </p:pic>
    </p:spTree>
    <p:extLst>
      <p:ext uri="{BB962C8B-B14F-4D97-AF65-F5344CB8AC3E}">
        <p14:creationId xmlns:p14="http://schemas.microsoft.com/office/powerpoint/2010/main" val="209630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алери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905</Words>
  <Application>Microsoft Office PowerPoint</Application>
  <PresentationFormat>Custom</PresentationFormat>
  <Paragraphs>111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Галерия</vt:lpstr>
      <vt:lpstr>Катедра японистика</vt:lpstr>
      <vt:lpstr>Abraham Maslow’s hierarchy of NEEDS:  </vt:lpstr>
      <vt:lpstr>105 Участници</vt:lpstr>
      <vt:lpstr>Интереси на анкетираните</vt:lpstr>
      <vt:lpstr>акценти на Бакалавърски курс:</vt:lpstr>
      <vt:lpstr>Най-важното за специалист японист:</vt:lpstr>
      <vt:lpstr>Най-ефективни методи за преподаване</vt:lpstr>
      <vt:lpstr>Успешната реализация е:</vt:lpstr>
      <vt:lpstr>За изграждане на качествени специалисти е нужно да се подсигурят:</vt:lpstr>
      <vt:lpstr>Направления в бакалавърски план</vt:lpstr>
      <vt:lpstr>Направления в магистърски план</vt:lpstr>
      <vt:lpstr>Коментари и предложения</vt:lpstr>
      <vt:lpstr>И за окуражаване</vt:lpstr>
      <vt:lpstr>Какво очакваме от унивреситета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JAPANOLOGY NEEDS</dc:title>
  <dc:creator>Gergana Petkova</dc:creator>
  <cp:lastModifiedBy>User</cp:lastModifiedBy>
  <cp:revision>15</cp:revision>
  <dcterms:created xsi:type="dcterms:W3CDTF">2019-01-25T12:02:22Z</dcterms:created>
  <dcterms:modified xsi:type="dcterms:W3CDTF">2019-03-06T07:40:48Z</dcterms:modified>
  <cp:contentStatus/>
</cp:coreProperties>
</file>